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5"/>
  </p:notesMasterIdLst>
  <p:handoutMasterIdLst>
    <p:handoutMasterId r:id="rId16"/>
  </p:handoutMasterIdLst>
  <p:sldIdLst>
    <p:sldId id="326" r:id="rId2"/>
    <p:sldId id="327" r:id="rId3"/>
    <p:sldId id="402" r:id="rId4"/>
    <p:sldId id="383" r:id="rId5"/>
    <p:sldId id="408" r:id="rId6"/>
    <p:sldId id="404" r:id="rId7"/>
    <p:sldId id="413" r:id="rId8"/>
    <p:sldId id="406" r:id="rId9"/>
    <p:sldId id="409" r:id="rId10"/>
    <p:sldId id="410" r:id="rId11"/>
    <p:sldId id="411" r:id="rId12"/>
    <p:sldId id="412" r:id="rId13"/>
    <p:sldId id="347"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M" initials="N" lastIdx="4" clrIdx="0">
    <p:extLst>
      <p:ext uri="{19B8F6BF-5375-455C-9EA6-DF929625EA0E}">
        <p15:presenceInfo xmlns:p15="http://schemas.microsoft.com/office/powerpoint/2012/main" userId="AHMM" providerId="None"/>
      </p:ext>
    </p:extLst>
  </p:cmAuthor>
  <p:cmAuthor id="2" name="Carlos Lorenzo C. Reyes" initials="CLCR" lastIdx="5" clrIdx="1">
    <p:extLst>
      <p:ext uri="{19B8F6BF-5375-455C-9EA6-DF929625EA0E}">
        <p15:presenceInfo xmlns:p15="http://schemas.microsoft.com/office/powerpoint/2012/main" userId="Carlos Lorenzo C. Re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4135"/>
    <a:srgbClr val="B97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4" autoAdjust="0"/>
    <p:restoredTop sz="65586" autoAdjust="0"/>
  </p:normalViewPr>
  <p:slideViewPr>
    <p:cSldViewPr>
      <p:cViewPr varScale="1">
        <p:scale>
          <a:sx n="71" d="100"/>
          <a:sy n="71" d="100"/>
        </p:scale>
        <p:origin x="2600" y="16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22" y="-1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1037F-D648-44AA-8EBF-F5A97083D0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PH"/>
        </a:p>
      </dgm:t>
    </dgm:pt>
    <dgm:pt modelId="{848430E0-87A9-4EC0-9461-EA1EF1BCD3E7}">
      <dgm:prSet phldrT="[Text]" custT="1"/>
      <dgm:spPr>
        <a:solidFill>
          <a:schemeClr val="bg1">
            <a:lumMod val="85000"/>
          </a:schemeClr>
        </a:solidFill>
      </dgm:spPr>
      <dgm:t>
        <a:bodyPr/>
        <a:lstStyle/>
        <a:p>
          <a:r>
            <a:rPr lang="en-PH" sz="2400" b="1" dirty="0">
              <a:solidFill>
                <a:schemeClr val="tx1"/>
              </a:solidFill>
              <a:latin typeface="Arial" panose="020B0604020202020204" pitchFamily="34" charset="0"/>
              <a:cs typeface="Arial" panose="020B0604020202020204" pitchFamily="34" charset="0"/>
            </a:rPr>
            <a:t>60</a:t>
          </a:r>
          <a:r>
            <a:rPr lang="en-PH" sz="2400" b="1" baseline="30000" dirty="0">
              <a:solidFill>
                <a:schemeClr val="tx1"/>
              </a:solidFill>
              <a:latin typeface="Arial" panose="020B0604020202020204" pitchFamily="34" charset="0"/>
              <a:cs typeface="Arial" panose="020B0604020202020204" pitchFamily="34" charset="0"/>
            </a:rPr>
            <a:t>TH</a:t>
          </a:r>
          <a:r>
            <a:rPr lang="en-PH" sz="2400" b="1" dirty="0">
              <a:solidFill>
                <a:schemeClr val="tx1"/>
              </a:solidFill>
              <a:latin typeface="Arial" panose="020B0604020202020204" pitchFamily="34" charset="0"/>
              <a:cs typeface="Arial" panose="020B0604020202020204" pitchFamily="34" charset="0"/>
            </a:rPr>
            <a:t> Session of the Commission on the Status of Women (CSW 60) and the Sustainable Development Goals (SDGs)</a:t>
          </a:r>
        </a:p>
      </dgm:t>
    </dgm:pt>
    <dgm:pt modelId="{1978D2F8-AA28-4D45-B545-D10956FA3F9B}" type="parTrans" cxnId="{828EFE3E-DF4C-4414-8AE8-C4889F9445E5}">
      <dgm:prSet/>
      <dgm:spPr/>
      <dgm:t>
        <a:bodyPr/>
        <a:lstStyle/>
        <a:p>
          <a:endParaRPr lang="en-PH">
            <a:latin typeface="Arial" panose="020B0604020202020204" pitchFamily="34" charset="0"/>
            <a:cs typeface="Arial" panose="020B0604020202020204" pitchFamily="34" charset="0"/>
          </a:endParaRPr>
        </a:p>
      </dgm:t>
    </dgm:pt>
    <dgm:pt modelId="{0139C70A-0616-45FD-B036-1B3171A5BB56}" type="sibTrans" cxnId="{828EFE3E-DF4C-4414-8AE8-C4889F9445E5}">
      <dgm:prSet/>
      <dgm:spPr/>
      <dgm:t>
        <a:bodyPr/>
        <a:lstStyle/>
        <a:p>
          <a:endParaRPr lang="en-PH">
            <a:latin typeface="Arial" panose="020B0604020202020204" pitchFamily="34" charset="0"/>
            <a:cs typeface="Arial" panose="020B0604020202020204" pitchFamily="34" charset="0"/>
          </a:endParaRPr>
        </a:p>
      </dgm:t>
    </dgm:pt>
    <dgm:pt modelId="{9AE6B323-1B78-4027-99ED-D97BC5138FAD}">
      <dgm:prSet phldrT="[Text]" custT="1"/>
      <dgm:spPr>
        <a:solidFill>
          <a:schemeClr val="bg1">
            <a:lumMod val="85000"/>
          </a:schemeClr>
        </a:solidFill>
      </dgm:spPr>
      <dgm:t>
        <a:bodyPr/>
        <a:lstStyle/>
        <a:p>
          <a:r>
            <a:rPr lang="en-PH" sz="2400" b="1" dirty="0">
              <a:solidFill>
                <a:schemeClr val="tx1"/>
              </a:solidFill>
              <a:latin typeface="Arial" panose="020B0604020202020204" pitchFamily="34" charset="0"/>
              <a:cs typeface="Arial" panose="020B0604020202020204" pitchFamily="34" charset="0"/>
            </a:rPr>
            <a:t>Philippine Implementation of the SDGs</a:t>
          </a:r>
        </a:p>
      </dgm:t>
    </dgm:pt>
    <dgm:pt modelId="{DC060161-0C5B-41DF-8325-D702D3AA0487}" type="parTrans" cxnId="{31DE11E4-7E98-4753-8C91-5FD88ECB137C}">
      <dgm:prSet/>
      <dgm:spPr/>
      <dgm:t>
        <a:bodyPr/>
        <a:lstStyle/>
        <a:p>
          <a:endParaRPr lang="en-PH">
            <a:latin typeface="Arial" panose="020B0604020202020204" pitchFamily="34" charset="0"/>
            <a:cs typeface="Arial" panose="020B0604020202020204" pitchFamily="34" charset="0"/>
          </a:endParaRPr>
        </a:p>
      </dgm:t>
    </dgm:pt>
    <dgm:pt modelId="{23A0EF82-9562-4A59-9A59-666D27151428}" type="sibTrans" cxnId="{31DE11E4-7E98-4753-8C91-5FD88ECB137C}">
      <dgm:prSet/>
      <dgm:spPr/>
      <dgm:t>
        <a:bodyPr/>
        <a:lstStyle/>
        <a:p>
          <a:endParaRPr lang="en-PH">
            <a:latin typeface="Arial" panose="020B0604020202020204" pitchFamily="34" charset="0"/>
            <a:cs typeface="Arial" panose="020B0604020202020204" pitchFamily="34" charset="0"/>
          </a:endParaRPr>
        </a:p>
      </dgm:t>
    </dgm:pt>
    <dgm:pt modelId="{8150687E-8224-47D6-ACE1-94733A87D0E7}">
      <dgm:prSet phldrT="[Text]" custT="1"/>
      <dgm:spPr>
        <a:solidFill>
          <a:schemeClr val="bg1">
            <a:lumMod val="85000"/>
          </a:schemeClr>
        </a:solidFill>
        <a:ln>
          <a:noFill/>
        </a:ln>
      </dgm:spPr>
      <dgm:t>
        <a:bodyPr/>
        <a:lstStyle/>
        <a:p>
          <a:r>
            <a:rPr lang="en-PH" sz="2400" b="1" dirty="0">
              <a:solidFill>
                <a:schemeClr val="tx1"/>
              </a:solidFill>
              <a:latin typeface="Arial" panose="020B0604020202020204" pitchFamily="34" charset="0"/>
              <a:cs typeface="Arial" panose="020B0604020202020204" pitchFamily="34" charset="0"/>
            </a:rPr>
            <a:t>Philippine Implementation of the Agreed Conclusions of the CSW60</a:t>
          </a:r>
        </a:p>
      </dgm:t>
    </dgm:pt>
    <dgm:pt modelId="{4AF79962-E3D1-40B9-8926-0D0C262AA6A6}" type="parTrans" cxnId="{3ED52CD1-1763-42CE-9E91-4E6A494E131F}">
      <dgm:prSet/>
      <dgm:spPr/>
      <dgm:t>
        <a:bodyPr/>
        <a:lstStyle/>
        <a:p>
          <a:endParaRPr lang="en-PH">
            <a:latin typeface="Arial" panose="020B0604020202020204" pitchFamily="34" charset="0"/>
            <a:cs typeface="Arial" panose="020B0604020202020204" pitchFamily="34" charset="0"/>
          </a:endParaRPr>
        </a:p>
      </dgm:t>
    </dgm:pt>
    <dgm:pt modelId="{7A21D953-7304-4FAE-9DC4-750327114222}" type="sibTrans" cxnId="{3ED52CD1-1763-42CE-9E91-4E6A494E131F}">
      <dgm:prSet/>
      <dgm:spPr/>
      <dgm:t>
        <a:bodyPr/>
        <a:lstStyle/>
        <a:p>
          <a:endParaRPr lang="en-PH">
            <a:latin typeface="Arial" panose="020B0604020202020204" pitchFamily="34" charset="0"/>
            <a:cs typeface="Arial" panose="020B0604020202020204" pitchFamily="34" charset="0"/>
          </a:endParaRPr>
        </a:p>
      </dgm:t>
    </dgm:pt>
    <dgm:pt modelId="{60E35995-22E3-4989-A8E7-E048697CC0CD}" type="pres">
      <dgm:prSet presAssocID="{9781037F-D648-44AA-8EBF-F5A97083D031}" presName="Name0" presStyleCnt="0">
        <dgm:presLayoutVars>
          <dgm:chMax val="7"/>
          <dgm:chPref val="7"/>
          <dgm:dir/>
        </dgm:presLayoutVars>
      </dgm:prSet>
      <dgm:spPr/>
    </dgm:pt>
    <dgm:pt modelId="{D0D9B401-1825-424C-9EF9-C81F03DAF4FC}" type="pres">
      <dgm:prSet presAssocID="{9781037F-D648-44AA-8EBF-F5A97083D031}" presName="Name1" presStyleCnt="0"/>
      <dgm:spPr/>
    </dgm:pt>
    <dgm:pt modelId="{4466CE42-4D50-42DB-A258-572906C34DCE}" type="pres">
      <dgm:prSet presAssocID="{9781037F-D648-44AA-8EBF-F5A97083D031}" presName="cycle" presStyleCnt="0"/>
      <dgm:spPr/>
    </dgm:pt>
    <dgm:pt modelId="{A49A937E-FC07-41C1-A7C0-1F85C1EC327A}" type="pres">
      <dgm:prSet presAssocID="{9781037F-D648-44AA-8EBF-F5A97083D031}" presName="srcNode" presStyleLbl="node1" presStyleIdx="0" presStyleCnt="3"/>
      <dgm:spPr/>
    </dgm:pt>
    <dgm:pt modelId="{2470EDA0-F76B-41B7-97AD-35B80AEBCC59}" type="pres">
      <dgm:prSet presAssocID="{9781037F-D648-44AA-8EBF-F5A97083D031}" presName="conn" presStyleLbl="parChTrans1D2" presStyleIdx="0" presStyleCnt="1"/>
      <dgm:spPr/>
    </dgm:pt>
    <dgm:pt modelId="{6773C0B6-FC7E-46FB-85DE-53B6B758E90B}" type="pres">
      <dgm:prSet presAssocID="{9781037F-D648-44AA-8EBF-F5A97083D031}" presName="extraNode" presStyleLbl="node1" presStyleIdx="0" presStyleCnt="3"/>
      <dgm:spPr/>
    </dgm:pt>
    <dgm:pt modelId="{E94EA20E-D3E1-41BE-A2FE-3C84EAB119B6}" type="pres">
      <dgm:prSet presAssocID="{9781037F-D648-44AA-8EBF-F5A97083D031}" presName="dstNode" presStyleLbl="node1" presStyleIdx="0" presStyleCnt="3"/>
      <dgm:spPr/>
    </dgm:pt>
    <dgm:pt modelId="{4A12E679-98DD-4580-8459-87F1B50FEE8B}" type="pres">
      <dgm:prSet presAssocID="{848430E0-87A9-4EC0-9461-EA1EF1BCD3E7}" presName="text_1" presStyleLbl="node1" presStyleIdx="0" presStyleCnt="3" custScaleX="95665" custScaleY="121084" custLinFactNeighborX="-148" custLinFactNeighborY="41">
        <dgm:presLayoutVars>
          <dgm:bulletEnabled val="1"/>
        </dgm:presLayoutVars>
      </dgm:prSet>
      <dgm:spPr/>
    </dgm:pt>
    <dgm:pt modelId="{CF8EFF3A-D49C-4FFC-A6A2-AD291E98A52D}" type="pres">
      <dgm:prSet presAssocID="{848430E0-87A9-4EC0-9461-EA1EF1BCD3E7}" presName="accent_1" presStyleCnt="0"/>
      <dgm:spPr/>
    </dgm:pt>
    <dgm:pt modelId="{06D178F2-0855-4562-B173-EE8559FBDA2B}" type="pres">
      <dgm:prSet presAssocID="{848430E0-87A9-4EC0-9461-EA1EF1BCD3E7}" presName="accentRepeatNode" presStyleLbl="solidFgAcc1" presStyleIdx="0" presStyleCnt="3"/>
      <dgm:spPr>
        <a:prstGeom prst="flowChartInputOutput">
          <a:avLst/>
        </a:prstGeom>
        <a:solidFill>
          <a:schemeClr val="accent5"/>
        </a:solidFill>
      </dgm:spPr>
    </dgm:pt>
    <dgm:pt modelId="{447374DB-CC2C-441A-A653-CAA169831A29}" type="pres">
      <dgm:prSet presAssocID="{9AE6B323-1B78-4027-99ED-D97BC5138FAD}" presName="text_2" presStyleLbl="node1" presStyleIdx="1" presStyleCnt="3" custScaleY="98766" custLinFactNeighborX="-1894" custLinFactNeighborY="5794">
        <dgm:presLayoutVars>
          <dgm:bulletEnabled val="1"/>
        </dgm:presLayoutVars>
      </dgm:prSet>
      <dgm:spPr/>
    </dgm:pt>
    <dgm:pt modelId="{4142E18C-72D7-46D9-A257-F37F02096C55}" type="pres">
      <dgm:prSet presAssocID="{9AE6B323-1B78-4027-99ED-D97BC5138FAD}" presName="accent_2" presStyleCnt="0"/>
      <dgm:spPr/>
    </dgm:pt>
    <dgm:pt modelId="{3D71E99B-7B14-4C90-803F-B70BFE24FA5F}" type="pres">
      <dgm:prSet presAssocID="{9AE6B323-1B78-4027-99ED-D97BC5138FAD}" presName="accentRepeatNode" presStyleLbl="solidFgAcc1" presStyleIdx="1" presStyleCnt="3"/>
      <dgm:spPr>
        <a:prstGeom prst="flowChartInputOutput">
          <a:avLst/>
        </a:prstGeom>
        <a:solidFill>
          <a:schemeClr val="accent5"/>
        </a:solidFill>
      </dgm:spPr>
    </dgm:pt>
    <dgm:pt modelId="{C3DFCBD4-5EC9-4456-AA3D-7FB17BDFE688}" type="pres">
      <dgm:prSet presAssocID="{8150687E-8224-47D6-ACE1-94733A87D0E7}" presName="text_3" presStyleLbl="node1" presStyleIdx="2" presStyleCnt="3" custScaleX="95856" custScaleY="84710" custLinFactNeighborX="778" custLinFactNeighborY="9308">
        <dgm:presLayoutVars>
          <dgm:bulletEnabled val="1"/>
        </dgm:presLayoutVars>
      </dgm:prSet>
      <dgm:spPr/>
    </dgm:pt>
    <dgm:pt modelId="{C1A51452-0E70-4392-98F8-6599AFCEBE0E}" type="pres">
      <dgm:prSet presAssocID="{8150687E-8224-47D6-ACE1-94733A87D0E7}" presName="accent_3" presStyleCnt="0"/>
      <dgm:spPr/>
    </dgm:pt>
    <dgm:pt modelId="{AEDA3C8F-6DB7-442D-A31D-F0097E0BEE80}" type="pres">
      <dgm:prSet presAssocID="{8150687E-8224-47D6-ACE1-94733A87D0E7}" presName="accentRepeatNode" presStyleLbl="solidFgAcc1" presStyleIdx="2" presStyleCnt="3"/>
      <dgm:spPr>
        <a:prstGeom prst="flowChartInputOutput">
          <a:avLst/>
        </a:prstGeom>
        <a:solidFill>
          <a:schemeClr val="accent5"/>
        </a:solidFill>
      </dgm:spPr>
    </dgm:pt>
  </dgm:ptLst>
  <dgm:cxnLst>
    <dgm:cxn modelId="{828EFE3E-DF4C-4414-8AE8-C4889F9445E5}" srcId="{9781037F-D648-44AA-8EBF-F5A97083D031}" destId="{848430E0-87A9-4EC0-9461-EA1EF1BCD3E7}" srcOrd="0" destOrd="0" parTransId="{1978D2F8-AA28-4D45-B545-D10956FA3F9B}" sibTransId="{0139C70A-0616-45FD-B036-1B3171A5BB56}"/>
    <dgm:cxn modelId="{BE6D6E57-DF3B-4893-B5CC-E804AE3DD5D8}" type="presOf" srcId="{848430E0-87A9-4EC0-9461-EA1EF1BCD3E7}" destId="{4A12E679-98DD-4580-8459-87F1B50FEE8B}" srcOrd="0" destOrd="0" presId="urn:microsoft.com/office/officeart/2008/layout/VerticalCurvedList"/>
    <dgm:cxn modelId="{95706B5C-4BF1-45DC-B43B-C34C8674C0EC}" type="presOf" srcId="{8150687E-8224-47D6-ACE1-94733A87D0E7}" destId="{C3DFCBD4-5EC9-4456-AA3D-7FB17BDFE688}" srcOrd="0" destOrd="0" presId="urn:microsoft.com/office/officeart/2008/layout/VerticalCurvedList"/>
    <dgm:cxn modelId="{4EDA1463-9F32-444F-8BC0-1023CE4BAAD0}" type="presOf" srcId="{9781037F-D648-44AA-8EBF-F5A97083D031}" destId="{60E35995-22E3-4989-A8E7-E048697CC0CD}" srcOrd="0" destOrd="0" presId="urn:microsoft.com/office/officeart/2008/layout/VerticalCurvedList"/>
    <dgm:cxn modelId="{452BA883-A3DE-45DD-BB9E-770C397B8169}" type="presOf" srcId="{0139C70A-0616-45FD-B036-1B3171A5BB56}" destId="{2470EDA0-F76B-41B7-97AD-35B80AEBCC59}" srcOrd="0" destOrd="0" presId="urn:microsoft.com/office/officeart/2008/layout/VerticalCurvedList"/>
    <dgm:cxn modelId="{375D429A-D82F-4E6B-A9E4-FA2EEE305E76}" type="presOf" srcId="{9AE6B323-1B78-4027-99ED-D97BC5138FAD}" destId="{447374DB-CC2C-441A-A653-CAA169831A29}" srcOrd="0" destOrd="0" presId="urn:microsoft.com/office/officeart/2008/layout/VerticalCurvedList"/>
    <dgm:cxn modelId="{3ED52CD1-1763-42CE-9E91-4E6A494E131F}" srcId="{9781037F-D648-44AA-8EBF-F5A97083D031}" destId="{8150687E-8224-47D6-ACE1-94733A87D0E7}" srcOrd="2" destOrd="0" parTransId="{4AF79962-E3D1-40B9-8926-0D0C262AA6A6}" sibTransId="{7A21D953-7304-4FAE-9DC4-750327114222}"/>
    <dgm:cxn modelId="{31DE11E4-7E98-4753-8C91-5FD88ECB137C}" srcId="{9781037F-D648-44AA-8EBF-F5A97083D031}" destId="{9AE6B323-1B78-4027-99ED-D97BC5138FAD}" srcOrd="1" destOrd="0" parTransId="{DC060161-0C5B-41DF-8325-D702D3AA0487}" sibTransId="{23A0EF82-9562-4A59-9A59-666D27151428}"/>
    <dgm:cxn modelId="{F34B0B6D-0D38-4986-BD72-1FA486FAFE29}" type="presParOf" srcId="{60E35995-22E3-4989-A8E7-E048697CC0CD}" destId="{D0D9B401-1825-424C-9EF9-C81F03DAF4FC}" srcOrd="0" destOrd="0" presId="urn:microsoft.com/office/officeart/2008/layout/VerticalCurvedList"/>
    <dgm:cxn modelId="{70D919FC-5F47-425E-BD18-9AF115B4AD76}" type="presParOf" srcId="{D0D9B401-1825-424C-9EF9-C81F03DAF4FC}" destId="{4466CE42-4D50-42DB-A258-572906C34DCE}" srcOrd="0" destOrd="0" presId="urn:microsoft.com/office/officeart/2008/layout/VerticalCurvedList"/>
    <dgm:cxn modelId="{8F692655-1AED-46A1-9634-54556ABF3467}" type="presParOf" srcId="{4466CE42-4D50-42DB-A258-572906C34DCE}" destId="{A49A937E-FC07-41C1-A7C0-1F85C1EC327A}" srcOrd="0" destOrd="0" presId="urn:microsoft.com/office/officeart/2008/layout/VerticalCurvedList"/>
    <dgm:cxn modelId="{FE0ABE91-0FC4-46D4-8A2F-DEC0E2848ED9}" type="presParOf" srcId="{4466CE42-4D50-42DB-A258-572906C34DCE}" destId="{2470EDA0-F76B-41B7-97AD-35B80AEBCC59}" srcOrd="1" destOrd="0" presId="urn:microsoft.com/office/officeart/2008/layout/VerticalCurvedList"/>
    <dgm:cxn modelId="{76EBC6DC-F630-4EBC-ADDE-A4A31577F4B3}" type="presParOf" srcId="{4466CE42-4D50-42DB-A258-572906C34DCE}" destId="{6773C0B6-FC7E-46FB-85DE-53B6B758E90B}" srcOrd="2" destOrd="0" presId="urn:microsoft.com/office/officeart/2008/layout/VerticalCurvedList"/>
    <dgm:cxn modelId="{E03DD55C-1A6E-4B86-ABC4-AD2C7538A70A}" type="presParOf" srcId="{4466CE42-4D50-42DB-A258-572906C34DCE}" destId="{E94EA20E-D3E1-41BE-A2FE-3C84EAB119B6}" srcOrd="3" destOrd="0" presId="urn:microsoft.com/office/officeart/2008/layout/VerticalCurvedList"/>
    <dgm:cxn modelId="{E1245BC3-A6D6-4F90-9D0B-E7A46819BFB9}" type="presParOf" srcId="{D0D9B401-1825-424C-9EF9-C81F03DAF4FC}" destId="{4A12E679-98DD-4580-8459-87F1B50FEE8B}" srcOrd="1" destOrd="0" presId="urn:microsoft.com/office/officeart/2008/layout/VerticalCurvedList"/>
    <dgm:cxn modelId="{E2233CD6-0168-46BC-BC47-879D0C6AF358}" type="presParOf" srcId="{D0D9B401-1825-424C-9EF9-C81F03DAF4FC}" destId="{CF8EFF3A-D49C-4FFC-A6A2-AD291E98A52D}" srcOrd="2" destOrd="0" presId="urn:microsoft.com/office/officeart/2008/layout/VerticalCurvedList"/>
    <dgm:cxn modelId="{A7EB76A3-FE3B-460B-8EF5-9340904DB497}" type="presParOf" srcId="{CF8EFF3A-D49C-4FFC-A6A2-AD291E98A52D}" destId="{06D178F2-0855-4562-B173-EE8559FBDA2B}" srcOrd="0" destOrd="0" presId="urn:microsoft.com/office/officeart/2008/layout/VerticalCurvedList"/>
    <dgm:cxn modelId="{05559E2A-92FD-4509-A853-D64C193CA494}" type="presParOf" srcId="{D0D9B401-1825-424C-9EF9-C81F03DAF4FC}" destId="{447374DB-CC2C-441A-A653-CAA169831A29}" srcOrd="3" destOrd="0" presId="urn:microsoft.com/office/officeart/2008/layout/VerticalCurvedList"/>
    <dgm:cxn modelId="{779F2F9F-E4C8-4936-8F21-F72B63768C4A}" type="presParOf" srcId="{D0D9B401-1825-424C-9EF9-C81F03DAF4FC}" destId="{4142E18C-72D7-46D9-A257-F37F02096C55}" srcOrd="4" destOrd="0" presId="urn:microsoft.com/office/officeart/2008/layout/VerticalCurvedList"/>
    <dgm:cxn modelId="{277426BB-3DA0-46F9-B9B2-5CE16845FC07}" type="presParOf" srcId="{4142E18C-72D7-46D9-A257-F37F02096C55}" destId="{3D71E99B-7B14-4C90-803F-B70BFE24FA5F}" srcOrd="0" destOrd="0" presId="urn:microsoft.com/office/officeart/2008/layout/VerticalCurvedList"/>
    <dgm:cxn modelId="{1E049E8E-40AB-4FC3-8013-FBF75AB1DCDC}" type="presParOf" srcId="{D0D9B401-1825-424C-9EF9-C81F03DAF4FC}" destId="{C3DFCBD4-5EC9-4456-AA3D-7FB17BDFE688}" srcOrd="5" destOrd="0" presId="urn:microsoft.com/office/officeart/2008/layout/VerticalCurvedList"/>
    <dgm:cxn modelId="{5F203B31-B978-4AD1-AA5C-1D0F33CB5F91}" type="presParOf" srcId="{D0D9B401-1825-424C-9EF9-C81F03DAF4FC}" destId="{C1A51452-0E70-4392-98F8-6599AFCEBE0E}" srcOrd="6" destOrd="0" presId="urn:microsoft.com/office/officeart/2008/layout/VerticalCurvedList"/>
    <dgm:cxn modelId="{CB4963FE-3938-49B9-8437-414E86759506}" type="presParOf" srcId="{C1A51452-0E70-4392-98F8-6599AFCEBE0E}" destId="{AEDA3C8F-6DB7-442D-A31D-F0097E0BEE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0EDA0-F76B-41B7-97AD-35B80AEBCC59}">
      <dsp:nvSpPr>
        <dsp:cNvPr id="0" name=""/>
        <dsp:cNvSpPr/>
      </dsp:nvSpPr>
      <dsp:spPr>
        <a:xfrm>
          <a:off x="-5633983" y="-862604"/>
          <a:ext cx="6708955" cy="6708955"/>
        </a:xfrm>
        <a:prstGeom prst="blockArc">
          <a:avLst>
            <a:gd name="adj1" fmla="val 18900000"/>
            <a:gd name="adj2" fmla="val 2700000"/>
            <a:gd name="adj3" fmla="val 32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12E679-98DD-4580-8459-87F1B50FEE8B}">
      <dsp:nvSpPr>
        <dsp:cNvPr id="0" name=""/>
        <dsp:cNvSpPr/>
      </dsp:nvSpPr>
      <dsp:spPr>
        <a:xfrm>
          <a:off x="848899" y="393706"/>
          <a:ext cx="7444555" cy="1206904"/>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170" tIns="60960" rIns="60960" bIns="60960" numCol="1" spcCol="1270" anchor="ctr" anchorCtr="0">
          <a:noAutofit/>
        </a:bodyPr>
        <a:lstStyle/>
        <a:p>
          <a:pPr marL="0" lvl="0" indent="0" algn="l" defTabSz="1066800">
            <a:lnSpc>
              <a:spcPct val="90000"/>
            </a:lnSpc>
            <a:spcBef>
              <a:spcPct val="0"/>
            </a:spcBef>
            <a:spcAft>
              <a:spcPct val="35000"/>
            </a:spcAft>
            <a:buNone/>
          </a:pPr>
          <a:r>
            <a:rPr lang="en-PH" sz="2400" b="1" kern="1200" dirty="0">
              <a:solidFill>
                <a:schemeClr val="tx1"/>
              </a:solidFill>
              <a:latin typeface="Arial" panose="020B0604020202020204" pitchFamily="34" charset="0"/>
              <a:cs typeface="Arial" panose="020B0604020202020204" pitchFamily="34" charset="0"/>
            </a:rPr>
            <a:t>60</a:t>
          </a:r>
          <a:r>
            <a:rPr lang="en-PH" sz="2400" b="1" kern="1200" baseline="30000" dirty="0">
              <a:solidFill>
                <a:schemeClr val="tx1"/>
              </a:solidFill>
              <a:latin typeface="Arial" panose="020B0604020202020204" pitchFamily="34" charset="0"/>
              <a:cs typeface="Arial" panose="020B0604020202020204" pitchFamily="34" charset="0"/>
            </a:rPr>
            <a:t>TH</a:t>
          </a:r>
          <a:r>
            <a:rPr lang="en-PH" sz="2400" b="1" kern="1200" dirty="0">
              <a:solidFill>
                <a:schemeClr val="tx1"/>
              </a:solidFill>
              <a:latin typeface="Arial" panose="020B0604020202020204" pitchFamily="34" charset="0"/>
              <a:cs typeface="Arial" panose="020B0604020202020204" pitchFamily="34" charset="0"/>
            </a:rPr>
            <a:t> Session of the Commission on the Status of Women (CSW 60) and the Sustainable Development Goals (SDGs)</a:t>
          </a:r>
        </a:p>
      </dsp:txBody>
      <dsp:txXfrm>
        <a:off x="848899" y="393706"/>
        <a:ext cx="7444555" cy="1206904"/>
      </dsp:txXfrm>
    </dsp:sp>
    <dsp:sp modelId="{06D178F2-0855-4562-B173-EE8559FBDA2B}">
      <dsp:nvSpPr>
        <dsp:cNvPr id="0" name=""/>
        <dsp:cNvSpPr/>
      </dsp:nvSpPr>
      <dsp:spPr>
        <a:xfrm>
          <a:off x="68775" y="373781"/>
          <a:ext cx="1245936" cy="1245936"/>
        </a:xfrm>
        <a:prstGeom prst="flowChartInputOutput">
          <a:avLst/>
        </a:prstGeom>
        <a:solidFill>
          <a:schemeClr val="accent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374DB-CC2C-441A-A653-CAA169831A29}">
      <dsp:nvSpPr>
        <dsp:cNvPr id="0" name=""/>
        <dsp:cNvSpPr/>
      </dsp:nvSpPr>
      <dsp:spPr>
        <a:xfrm>
          <a:off x="913535" y="2057400"/>
          <a:ext cx="7419582" cy="98444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170" tIns="60960" rIns="60960" bIns="60960" numCol="1" spcCol="1270" anchor="ctr" anchorCtr="0">
          <a:noAutofit/>
        </a:bodyPr>
        <a:lstStyle/>
        <a:p>
          <a:pPr marL="0" lvl="0" indent="0" algn="l" defTabSz="1066800">
            <a:lnSpc>
              <a:spcPct val="90000"/>
            </a:lnSpc>
            <a:spcBef>
              <a:spcPct val="0"/>
            </a:spcBef>
            <a:spcAft>
              <a:spcPct val="35000"/>
            </a:spcAft>
            <a:buNone/>
          </a:pPr>
          <a:r>
            <a:rPr lang="en-PH" sz="2400" b="1" kern="1200" dirty="0">
              <a:solidFill>
                <a:schemeClr val="tx1"/>
              </a:solidFill>
              <a:latin typeface="Arial" panose="020B0604020202020204" pitchFamily="34" charset="0"/>
              <a:cs typeface="Arial" panose="020B0604020202020204" pitchFamily="34" charset="0"/>
            </a:rPr>
            <a:t>Philippine Implementation of the SDGs</a:t>
          </a:r>
        </a:p>
      </dsp:txBody>
      <dsp:txXfrm>
        <a:off x="913535" y="2057400"/>
        <a:ext cx="7419582" cy="984449"/>
      </dsp:txXfrm>
    </dsp:sp>
    <dsp:sp modelId="{3D71E99B-7B14-4C90-803F-B70BFE24FA5F}">
      <dsp:nvSpPr>
        <dsp:cNvPr id="0" name=""/>
        <dsp:cNvSpPr/>
      </dsp:nvSpPr>
      <dsp:spPr>
        <a:xfrm>
          <a:off x="431094" y="1868905"/>
          <a:ext cx="1245936" cy="1245936"/>
        </a:xfrm>
        <a:prstGeom prst="flowChartInputOutput">
          <a:avLst/>
        </a:prstGeom>
        <a:solidFill>
          <a:schemeClr val="accent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FCBD4-5EC9-4456-AA3D-7FB17BDFE688}">
      <dsp:nvSpPr>
        <dsp:cNvPr id="0" name=""/>
        <dsp:cNvSpPr/>
      </dsp:nvSpPr>
      <dsp:spPr>
        <a:xfrm>
          <a:off x="913528" y="3657601"/>
          <a:ext cx="7459419" cy="844346"/>
        </a:xfrm>
        <a:prstGeom prst="rect">
          <a:avLst/>
        </a:prstGeom>
        <a:solidFill>
          <a:schemeClr val="bg1">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170" tIns="60960" rIns="60960" bIns="60960" numCol="1" spcCol="1270" anchor="ctr" anchorCtr="0">
          <a:noAutofit/>
        </a:bodyPr>
        <a:lstStyle/>
        <a:p>
          <a:pPr marL="0" lvl="0" indent="0" algn="l" defTabSz="1066800">
            <a:lnSpc>
              <a:spcPct val="90000"/>
            </a:lnSpc>
            <a:spcBef>
              <a:spcPct val="0"/>
            </a:spcBef>
            <a:spcAft>
              <a:spcPct val="35000"/>
            </a:spcAft>
            <a:buNone/>
          </a:pPr>
          <a:r>
            <a:rPr lang="en-PH" sz="2400" b="1" kern="1200" dirty="0">
              <a:solidFill>
                <a:schemeClr val="tx1"/>
              </a:solidFill>
              <a:latin typeface="Arial" panose="020B0604020202020204" pitchFamily="34" charset="0"/>
              <a:cs typeface="Arial" panose="020B0604020202020204" pitchFamily="34" charset="0"/>
            </a:rPr>
            <a:t>Philippine Implementation of the Agreed Conclusions of the CSW60</a:t>
          </a:r>
        </a:p>
      </dsp:txBody>
      <dsp:txXfrm>
        <a:off x="913528" y="3657601"/>
        <a:ext cx="7459419" cy="844346"/>
      </dsp:txXfrm>
    </dsp:sp>
    <dsp:sp modelId="{AEDA3C8F-6DB7-442D-A31D-F0097E0BEE80}">
      <dsp:nvSpPr>
        <dsp:cNvPr id="0" name=""/>
        <dsp:cNvSpPr/>
      </dsp:nvSpPr>
      <dsp:spPr>
        <a:xfrm>
          <a:off x="68775" y="3364029"/>
          <a:ext cx="1245936" cy="1245936"/>
        </a:xfrm>
        <a:prstGeom prst="flowChartInputOutput">
          <a:avLst/>
        </a:prstGeom>
        <a:solidFill>
          <a:schemeClr val="accent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BF67A64F-1B50-45F3-BF37-E2AD7BEA6EA9}" type="datetimeFigureOut">
              <a:rPr lang="en-PH" smtClean="0"/>
              <a:t>13/03/2019</a:t>
            </a:fld>
            <a:endParaRPr lang="en-PH"/>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BDD8A1E6-5E9C-4314-AB43-80AC8049A8B3}" type="slidenum">
              <a:rPr lang="en-PH" smtClean="0"/>
              <a:t>‹#›</a:t>
            </a:fld>
            <a:endParaRPr lang="en-PH"/>
          </a:p>
        </p:txBody>
      </p:sp>
    </p:spTree>
    <p:extLst>
      <p:ext uri="{BB962C8B-B14F-4D97-AF65-F5344CB8AC3E}">
        <p14:creationId xmlns:p14="http://schemas.microsoft.com/office/powerpoint/2010/main" val="169095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08C23AD-C619-46E4-B743-96A2FE3F6584}" type="datetimeFigureOut">
              <a:rPr lang="en-PH" smtClean="0"/>
              <a:t>13/03/2019</a:t>
            </a:fld>
            <a:endParaRPr lang="en-PH"/>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15151C6B-8239-4549-AD32-3CE226930516}" type="slidenum">
              <a:rPr lang="en-PH" smtClean="0"/>
              <a:t>‹#›</a:t>
            </a:fld>
            <a:endParaRPr lang="en-PH"/>
          </a:p>
        </p:txBody>
      </p:sp>
    </p:spTree>
    <p:extLst>
      <p:ext uri="{BB962C8B-B14F-4D97-AF65-F5344CB8AC3E}">
        <p14:creationId xmlns:p14="http://schemas.microsoft.com/office/powerpoint/2010/main" val="61587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lgn="just"/>
            <a:r>
              <a:rPr lang="en-PH" dirty="0"/>
              <a:t>[Acknowledgement of Officials &amp; Guests]</a:t>
            </a:r>
          </a:p>
          <a:p>
            <a:pPr algn="just"/>
            <a:endParaRPr lang="en-PH" dirty="0"/>
          </a:p>
          <a:p>
            <a:pPr algn="just"/>
            <a:r>
              <a:rPr lang="en-PH" dirty="0"/>
              <a:t>At the onset, please allow me thank the organizers of this</a:t>
            </a:r>
            <a:r>
              <a:rPr lang="en-PH" baseline="0" dirty="0"/>
              <a:t> event for providing the Philippines an opportunity to share its current initiat</a:t>
            </a:r>
            <a:r>
              <a:rPr lang="en-PH" dirty="0"/>
              <a:t>ives and progress in its implementation of the 2030 Agenda for Sustainable Development</a:t>
            </a:r>
            <a:r>
              <a:rPr lang="en-PH" baseline="0" dirty="0"/>
              <a:t> and the Agreed Conclusions of the 60</a:t>
            </a:r>
            <a:r>
              <a:rPr lang="en-PH" baseline="30000" dirty="0"/>
              <a:t>th</a:t>
            </a:r>
            <a:r>
              <a:rPr lang="en-PH" baseline="0" dirty="0"/>
              <a:t> Session of the UN Commission on the Status of Women.</a:t>
            </a:r>
            <a:endParaRPr lang="en-PH" i="1" baseline="0" dirty="0"/>
          </a:p>
          <a:p>
            <a:pPr algn="just"/>
            <a:endParaRPr lang="en-PH" i="1" baseline="0" dirty="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D51E8B-6CA3-4EA9-8C82-D813B2036995}" type="slidenum">
              <a:rPr lang="en-PH" smtClean="0">
                <a:cs typeface="Arial" pitchFamily="34" charset="0"/>
              </a:rPr>
              <a:pPr/>
              <a:t>1</a:t>
            </a:fld>
            <a:endParaRPr lang="en-PH">
              <a:cs typeface="Arial" pitchFamily="34" charset="0"/>
            </a:endParaRPr>
          </a:p>
        </p:txBody>
      </p:sp>
    </p:spTree>
    <p:extLst>
      <p:ext uri="{BB962C8B-B14F-4D97-AF65-F5344CB8AC3E}">
        <p14:creationId xmlns:p14="http://schemas.microsoft.com/office/powerpoint/2010/main" val="84429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89050" y="527050"/>
            <a:ext cx="4306888" cy="3230563"/>
          </a:xfrm>
          <a:noFill/>
          <a:ln>
            <a:solidFill>
              <a:srgbClr val="000000"/>
            </a:solidFill>
            <a:miter lim="800000"/>
            <a:headEnd/>
            <a:tailEnd/>
          </a:ln>
        </p:spPr>
      </p:sp>
      <p:sp>
        <p:nvSpPr>
          <p:cNvPr id="33795" name="Notes Placeholder 2"/>
          <p:cNvSpPr>
            <a:spLocks noGrp="1"/>
          </p:cNvSpPr>
          <p:nvPr>
            <p:ph type="body" idx="1"/>
          </p:nvPr>
        </p:nvSpPr>
        <p:spPr bwMode="auto">
          <a:xfrm>
            <a:off x="518986" y="4077303"/>
            <a:ext cx="5999934" cy="4444075"/>
          </a:xfrm>
          <a:noFill/>
        </p:spPr>
        <p:txBody>
          <a:bodyPr wrap="square" numCol="1" anchor="t" anchorCtr="0" compatLnSpc="1">
            <a:prstTxWarp prst="textNoShape">
              <a:avLst/>
            </a:prstTxWarp>
            <a:no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To ensure the participation of women in all levels of development planning and program implementation, at least forty percent (40%) of membership of all development councils from the regional, provincial, city, municipal, and barangay levels shall be composed of women, as stipulated under Section 11 of MCW. It also empowers the Civil Service by increasing the number of women in third level positions in the government to achieve a fifty-fifty (50-50) gender balance. The government agencies are also required to regularly report the number of women nominees to vacant third level positions and the number of women appointees vis-à-vis men.</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As of December 2018, it may be noted that 57% of the third-level government positions (namely undersecretary, assistant secretary, bureau director, regional director—the senior ranks in government), are occupied by men while 43% by women. </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We aim to improve this through the continuous advocacies of the Philippine government in enhancing the institutional human resource management competencies, systems, and practices, as well as the continuous efforts on providing equitable and quality education and lifelong learning opportunities for both men and women.</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10</a:t>
            </a:fld>
            <a:endParaRPr lang="en-PH">
              <a:cs typeface="Arial" pitchFamily="34" charset="0"/>
            </a:endParaRPr>
          </a:p>
        </p:txBody>
      </p:sp>
    </p:spTree>
    <p:extLst>
      <p:ext uri="{BB962C8B-B14F-4D97-AF65-F5344CB8AC3E}">
        <p14:creationId xmlns:p14="http://schemas.microsoft.com/office/powerpoint/2010/main" val="134789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89050" y="527050"/>
            <a:ext cx="4306888" cy="3230563"/>
          </a:xfrm>
          <a:noFill/>
          <a:ln>
            <a:solidFill>
              <a:srgbClr val="000000"/>
            </a:solidFill>
            <a:miter lim="800000"/>
            <a:headEnd/>
            <a:tailEnd/>
          </a:ln>
        </p:spPr>
      </p:sp>
      <p:sp>
        <p:nvSpPr>
          <p:cNvPr id="33795" name="Notes Placeholder 2"/>
          <p:cNvSpPr>
            <a:spLocks noGrp="1"/>
          </p:cNvSpPr>
          <p:nvPr>
            <p:ph type="body" idx="1"/>
          </p:nvPr>
        </p:nvSpPr>
        <p:spPr bwMode="auto">
          <a:xfrm>
            <a:off x="518986" y="4077303"/>
            <a:ext cx="5999934" cy="4444075"/>
          </a:xfrm>
          <a:noFill/>
        </p:spPr>
        <p:txBody>
          <a:bodyPr wrap="square" numCol="1" anchor="t" anchorCtr="0" compatLnSpc="1">
            <a:prstTxWarp prst="textNoShape">
              <a:avLst/>
            </a:prstTxWarp>
            <a:no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Another focus area of the CSW60 is the strengthening of data collection on Gender Statistics.</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An Interagency Committee on Gender and Children Statistics (IACGCS) has been created within the National Statistical System to </a:t>
            </a:r>
            <a:r>
              <a:rPr lang="en-PH" dirty="0"/>
              <a:t>address the concerns on the production, dissemination, and archiving of statistics on gender and children. Emerging issues and concerns like</a:t>
            </a:r>
            <a:r>
              <a:rPr lang="en-PH" baseline="0" dirty="0"/>
              <a:t> </a:t>
            </a:r>
            <a:r>
              <a:rPr lang="en-PH" dirty="0"/>
              <a:t>data revolution, open data, big data, among</a:t>
            </a:r>
            <a:r>
              <a:rPr lang="en-PH" baseline="0" dirty="0"/>
              <a:t> others,</a:t>
            </a:r>
            <a:r>
              <a:rPr lang="en-PH" dirty="0"/>
              <a:t> and international commitments such as the SDGs on statistics on children and gender and other related indicators are being coordinated</a:t>
            </a:r>
            <a:r>
              <a:rPr lang="en-PH" baseline="0" dirty="0"/>
              <a:t> by the Committee.</a:t>
            </a:r>
            <a:r>
              <a:rPr lang="en-PH" b="0" kern="1200" baseline="0" dirty="0">
                <a:solidFill>
                  <a:schemeClr val="tx1"/>
                </a:solidFill>
                <a:effectLst/>
                <a:cs typeface="Arial" panose="020B0604020202020204" pitchFamily="34" charset="0"/>
              </a:rPr>
              <a:t> </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Another important mechanism for the strengthening of data collection for gender statistics is the Philippine Statistical Development Program (PSDP), 2018-2023. The PSDP is the country’s mechanism for setting the directions, thrusts and priorities of the Philippine Statistical System (PSS) in the medium term for the generation and dissemination of statistical information for policy- and decision-making of the government, private sector and general public. The PSDP contains priority statistical development programs and activities designed to provide vital information support to national development planning and international commitments. </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Chapters on </a:t>
            </a:r>
            <a:r>
              <a:rPr lang="en-PH" dirty="0"/>
              <a:t>Children</a:t>
            </a:r>
            <a:r>
              <a:rPr lang="en-PH" baseline="0" dirty="0"/>
              <a:t> &amp;</a:t>
            </a:r>
            <a:r>
              <a:rPr lang="en-PH" dirty="0"/>
              <a:t> Gender, and Development and SDGs are also included in the PSDP. The</a:t>
            </a:r>
            <a:r>
              <a:rPr lang="en-PH" baseline="0" dirty="0"/>
              <a:t> Chapter on Children and Gender and Development </a:t>
            </a:r>
            <a:r>
              <a:rPr lang="en-PH" dirty="0"/>
              <a:t>covers statistical data and indicators used in assessing GAD status in the country that reflects the living conditions and situation of children and women. It includes the core</a:t>
            </a:r>
            <a:r>
              <a:rPr lang="en-PH" baseline="0" dirty="0"/>
              <a:t> set of GAD indicators (including SDG 5 indicators)</a:t>
            </a:r>
            <a:r>
              <a:rPr lang="en-PH" dirty="0"/>
              <a:t>, which monitors the role and status of women and men in: education and training, economy, health, poverty, institutional mechanisms, media, power and decision-making, environment, violence against women/girl child, and armed conflict/human rights.</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dirty="0"/>
          </a:p>
          <a:p>
            <a:pPr marL="0" marR="0" lvl="1" indent="0" algn="just" defTabSz="914400" rtl="0" eaLnBrk="1" fontAlgn="auto" latinLnBrk="0" hangingPunct="1">
              <a:lnSpc>
                <a:spcPct val="100000"/>
              </a:lnSpc>
              <a:spcBef>
                <a:spcPts val="0"/>
              </a:spcBef>
              <a:spcAft>
                <a:spcPts val="0"/>
              </a:spcAft>
              <a:buClrTx/>
              <a:buSzTx/>
              <a:buFontTx/>
              <a:buNone/>
              <a:tabLst/>
              <a:defRPr/>
            </a:pPr>
            <a:r>
              <a:rPr lang="en-PH" dirty="0"/>
              <a:t>Meanwhile, the Chapter</a:t>
            </a:r>
            <a:r>
              <a:rPr lang="en-PH" baseline="0" dirty="0"/>
              <a:t> on SDG Monitoring provides a strategic plan for the development and improvement of statistical data and indicators that aid in the creation, implementation and monitoring of policies and programs to promote and ensure achievement of the SDGs in the country. Further, the chapter steers data support and monitoring of the 17 SDGs, 169 targets and 232 unique indicators.</a:t>
            </a:r>
            <a:endParaRPr lang="en-PH" dirty="0"/>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dirty="0"/>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11</a:t>
            </a:fld>
            <a:endParaRPr lang="en-PH">
              <a:cs typeface="Arial" pitchFamily="34" charset="0"/>
            </a:endParaRPr>
          </a:p>
        </p:txBody>
      </p:sp>
    </p:spTree>
    <p:extLst>
      <p:ext uri="{BB962C8B-B14F-4D97-AF65-F5344CB8AC3E}">
        <p14:creationId xmlns:p14="http://schemas.microsoft.com/office/powerpoint/2010/main" val="1460027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89050" y="527050"/>
            <a:ext cx="4306888" cy="3230563"/>
          </a:xfrm>
          <a:noFill/>
          <a:ln>
            <a:solidFill>
              <a:srgbClr val="000000"/>
            </a:solidFill>
            <a:miter lim="800000"/>
            <a:headEnd/>
            <a:tailEnd/>
          </a:ln>
        </p:spPr>
      </p:sp>
      <p:sp>
        <p:nvSpPr>
          <p:cNvPr id="33795" name="Notes Placeholder 2"/>
          <p:cNvSpPr>
            <a:spLocks noGrp="1"/>
          </p:cNvSpPr>
          <p:nvPr>
            <p:ph type="body" idx="1"/>
          </p:nvPr>
        </p:nvSpPr>
        <p:spPr bwMode="auto">
          <a:xfrm>
            <a:off x="518986" y="4077303"/>
            <a:ext cx="5999934" cy="4444075"/>
          </a:xfrm>
          <a:noFill/>
        </p:spPr>
        <p:txBody>
          <a:bodyPr wrap="square" numCol="1" anchor="t" anchorCtr="0" compatLnSpc="1">
            <a:prstTxWarp prst="textNoShape">
              <a:avLst/>
            </a:prstTxWarp>
            <a:no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As mandated by the MCW, all government agencies and instrumentalities are required to establish or strengthen their GAD Focal Point System (GFPS). The GFPS shall lead in mainstreaming gender perspective in their agency/department policies, plans and programs. They are also tasked to ensure the assessment of the gender-responsiveness of systems, structures, policies, programs, processes, and procedures within their agency based on the priority needs and concerns of constituencies and employees and the formulation of recommendations including their implementation.</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At the sub-national level, all Regions have already established their </a:t>
            </a:r>
            <a:r>
              <a:rPr lang="en-PH" dirty="0"/>
              <a:t>Regional Gender and Development Committees (RGADCs)</a:t>
            </a:r>
            <a:r>
              <a:rPr lang="en-PH" baseline="0" dirty="0"/>
              <a:t>. These were established to initiate, coordinate and monitor gender mainstreaming a the subnational levels, strengthen stakeholder participation especially of women and sectoral groups in the preparation, implementation, and monitoring of sub-national development plans.</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Another milestone for the Philippines in localizing the MCW is through the PCW-DILG-DBM-NEDA JMC No. 2013-01 which prescribes the policies and procedures in mainstreaming gender perspectives in local planning, programming and budgeting; local legislation; project development, implementation, monitoring and evaluation pursuant to the MCW. It aims to strengthen the horizontal and vertical relationships between and among the national and sub-national government units as well as align their efforts in mainstreaming GAD. This circular also directs local chief executives to ensure that their GFPS or similar GAD mechanisms are in place, fully-functional and its members have the capacity to promote gender mainstreaming.</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12</a:t>
            </a:fld>
            <a:endParaRPr lang="en-PH">
              <a:cs typeface="Arial" pitchFamily="34" charset="0"/>
            </a:endParaRPr>
          </a:p>
        </p:txBody>
      </p:sp>
    </p:spTree>
    <p:extLst>
      <p:ext uri="{BB962C8B-B14F-4D97-AF65-F5344CB8AC3E}">
        <p14:creationId xmlns:p14="http://schemas.microsoft.com/office/powerpoint/2010/main" val="351793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36867" name="Notes Placeholder 2"/>
          <p:cNvSpPr>
            <a:spLocks noGrp="1"/>
          </p:cNvSpPr>
          <p:nvPr>
            <p:ph type="body" idx="1"/>
          </p:nvPr>
        </p:nvSpPr>
        <p:spPr bwMode="auto">
          <a:xfrm>
            <a:off x="621610" y="4362755"/>
            <a:ext cx="5608967" cy="4182715"/>
          </a:xfrm>
          <a:noFill/>
        </p:spPr>
        <p:txBody>
          <a:bodyPr wrap="square" numCol="1" anchor="t" anchorCtr="0" compatLnSpc="1">
            <a:prstTxWarp prst="textNoShape">
              <a:avLst/>
            </a:prstTxWarp>
            <a:normAutofit/>
          </a:bodyPr>
          <a:lstStyle/>
          <a:p>
            <a:pPr algn="just" eaLnBrk="1" hangingPunct="1">
              <a:spcBef>
                <a:spcPct val="0"/>
              </a:spcBef>
            </a:pPr>
            <a:endParaRPr lang="en-PH" kern="1200" dirty="0">
              <a:solidFill>
                <a:schemeClr val="tx1"/>
              </a:solidFill>
              <a:effectLst/>
              <a:latin typeface="Calibri (Body)"/>
            </a:endParaRPr>
          </a:p>
          <a:p>
            <a:pPr algn="just" eaLnBrk="1" hangingPunct="1">
              <a:spcBef>
                <a:spcPct val="0"/>
              </a:spcBef>
            </a:pPr>
            <a:r>
              <a:rPr lang="en-PH" kern="1200" dirty="0">
                <a:solidFill>
                  <a:schemeClr val="tx1"/>
                </a:solidFill>
                <a:effectLst/>
                <a:latin typeface="Calibri (Body)"/>
              </a:rPr>
              <a:t>Let us all work together towards achieving and fulfilling the rights our women to foster a global community</a:t>
            </a:r>
            <a:r>
              <a:rPr lang="en-PH" kern="1200" baseline="0" dirty="0">
                <a:solidFill>
                  <a:schemeClr val="tx1"/>
                </a:solidFill>
                <a:effectLst/>
                <a:latin typeface="Calibri (Body)"/>
              </a:rPr>
              <a:t> where no one is left behind. </a:t>
            </a:r>
          </a:p>
          <a:p>
            <a:pPr algn="just" eaLnBrk="1" hangingPunct="1">
              <a:spcBef>
                <a:spcPct val="0"/>
              </a:spcBef>
            </a:pPr>
            <a:endParaRPr lang="en-PH" kern="1200" baseline="0" dirty="0">
              <a:solidFill>
                <a:schemeClr val="tx1"/>
              </a:solidFill>
              <a:effectLst/>
              <a:latin typeface="Calibri (Body)"/>
            </a:endParaRPr>
          </a:p>
          <a:p>
            <a:pPr algn="just" eaLnBrk="1" hangingPunct="1">
              <a:spcBef>
                <a:spcPct val="0"/>
              </a:spcBef>
            </a:pPr>
            <a:r>
              <a:rPr lang="en-PH" kern="1200" baseline="0" dirty="0">
                <a:solidFill>
                  <a:schemeClr val="tx1"/>
                </a:solidFill>
                <a:effectLst/>
                <a:latin typeface="Calibri (Body)"/>
              </a:rPr>
              <a:t>Because at the end of the day, as former Philippine Senator Leticia </a:t>
            </a:r>
            <a:r>
              <a:rPr lang="en-PH" kern="1200" baseline="0" dirty="0" err="1">
                <a:solidFill>
                  <a:schemeClr val="tx1"/>
                </a:solidFill>
                <a:effectLst/>
                <a:latin typeface="Calibri (Body)"/>
              </a:rPr>
              <a:t>Shahani</a:t>
            </a:r>
            <a:r>
              <a:rPr lang="en-PH" kern="1200" baseline="0" dirty="0">
                <a:solidFill>
                  <a:schemeClr val="tx1"/>
                </a:solidFill>
                <a:effectLst/>
                <a:latin typeface="Calibri (Body)"/>
              </a:rPr>
              <a:t> </a:t>
            </a:r>
            <a:r>
              <a:rPr lang="en-PH" kern="1200" baseline="0">
                <a:solidFill>
                  <a:schemeClr val="tx1"/>
                </a:solidFill>
                <a:effectLst/>
                <a:latin typeface="Calibri (Body)"/>
              </a:rPr>
              <a:t>said </a:t>
            </a:r>
            <a:r>
              <a:rPr lang="en-PH" sz="1200" b="0" i="0" kern="1200">
                <a:solidFill>
                  <a:schemeClr val="tx1"/>
                </a:solidFill>
                <a:effectLst/>
                <a:latin typeface="+mn-lt"/>
                <a:ea typeface="+mn-ea"/>
                <a:cs typeface="+mn-cs"/>
              </a:rPr>
              <a:t>“</a:t>
            </a:r>
            <a:r>
              <a:rPr lang="en-PH" sz="1200" b="0" i="0" kern="1200" dirty="0">
                <a:solidFill>
                  <a:schemeClr val="tx1"/>
                </a:solidFill>
                <a:effectLst/>
                <a:latin typeface="+mn-lt"/>
                <a:ea typeface="+mn-ea"/>
                <a:cs typeface="+mn-cs"/>
              </a:rPr>
              <a:t>How to keep the passion: Just think that behind every sentence(women’s rights) is the life of every human person’s heart, blood of many men and women.”</a:t>
            </a:r>
            <a:r>
              <a:rPr lang="en-PH" sz="1200" b="0" i="0" kern="1200">
                <a:solidFill>
                  <a:schemeClr val="tx1"/>
                </a:solidFill>
                <a:effectLst/>
                <a:latin typeface="+mn-lt"/>
                <a:ea typeface="+mn-ea"/>
                <a:cs typeface="+mn-cs"/>
              </a:rPr>
              <a:t> </a:t>
            </a:r>
          </a:p>
          <a:p>
            <a:pPr algn="just" eaLnBrk="1" hangingPunct="1">
              <a:spcBef>
                <a:spcPct val="0"/>
              </a:spcBef>
            </a:pPr>
            <a:endParaRPr lang="en-PH" kern="1200" dirty="0">
              <a:solidFill>
                <a:schemeClr val="tx1"/>
              </a:solidFill>
              <a:effectLst/>
              <a:latin typeface="Calibri (Body)"/>
            </a:endParaRPr>
          </a:p>
          <a:p>
            <a:pPr algn="just" eaLnBrk="1" hangingPunct="1">
              <a:spcBef>
                <a:spcPct val="0"/>
              </a:spcBef>
            </a:pPr>
            <a:r>
              <a:rPr lang="en-PH" dirty="0">
                <a:latin typeface="Calibri (Body)"/>
              </a:rPr>
              <a:t>Thank you</a:t>
            </a:r>
            <a:r>
              <a:rPr lang="en-PH" baseline="0" dirty="0">
                <a:latin typeface="Calibri (Body)"/>
              </a:rPr>
              <a:t> and </a:t>
            </a:r>
            <a:r>
              <a:rPr lang="en-PH" i="1" baseline="0" dirty="0" err="1">
                <a:latin typeface="Calibri (Body)"/>
              </a:rPr>
              <a:t>mabuhay</a:t>
            </a:r>
            <a:r>
              <a:rPr lang="en-PH" baseline="0" dirty="0">
                <a:latin typeface="Calibri (Body)"/>
              </a:rPr>
              <a:t>!</a:t>
            </a:r>
            <a:endParaRPr lang="en-PH" dirty="0">
              <a:latin typeface="Calibri (Body)"/>
            </a:endParaRPr>
          </a:p>
        </p:txBody>
      </p:sp>
      <p:sp>
        <p:nvSpPr>
          <p:cNvPr id="6" name="Slide Number Placeholder 5"/>
          <p:cNvSpPr>
            <a:spLocks noGrp="1"/>
          </p:cNvSpPr>
          <p:nvPr>
            <p:ph type="sldNum" sz="quarter" idx="10"/>
          </p:nvPr>
        </p:nvSpPr>
        <p:spPr/>
        <p:txBody>
          <a:bodyPr/>
          <a:lstStyle/>
          <a:p>
            <a:pPr>
              <a:defRPr/>
            </a:pPr>
            <a:fld id="{67585500-61D0-476D-AD90-20296DFF3069}" type="slidenum">
              <a:rPr lang="en-PH" smtClean="0"/>
              <a:pPr>
                <a:defRPr/>
              </a:pPr>
              <a:t>13</a:t>
            </a:fld>
            <a:endParaRPr lang="en-PH"/>
          </a:p>
        </p:txBody>
      </p:sp>
    </p:spTree>
    <p:extLst>
      <p:ext uri="{BB962C8B-B14F-4D97-AF65-F5344CB8AC3E}">
        <p14:creationId xmlns:p14="http://schemas.microsoft.com/office/powerpoint/2010/main" val="201394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lgn="just"/>
            <a:r>
              <a:rPr lang="en-PH" i="0" dirty="0"/>
              <a:t>The outline of my presentation is as follows:</a:t>
            </a:r>
          </a:p>
          <a:p>
            <a:pPr algn="just"/>
            <a:endParaRPr lang="en-PH" i="0" dirty="0"/>
          </a:p>
          <a:p>
            <a:pPr algn="just"/>
            <a:r>
              <a:rPr lang="en-PH" i="0" dirty="0"/>
              <a:t>First,</a:t>
            </a:r>
            <a:r>
              <a:rPr lang="en-PH" i="0" baseline="0" dirty="0"/>
              <a:t> I will be providing you a brief background on the 60</a:t>
            </a:r>
            <a:r>
              <a:rPr lang="en-PH" i="0" baseline="30000" dirty="0"/>
              <a:t>th</a:t>
            </a:r>
            <a:r>
              <a:rPr lang="en-PH" i="0" baseline="0" dirty="0"/>
              <a:t> Session of the UN Commission on the Status of Women (UNCSW 60) and how it relates to the Sustainable Development Goals (SDGs).</a:t>
            </a:r>
          </a:p>
          <a:p>
            <a:pPr algn="just"/>
            <a:endParaRPr lang="en-PH" i="0" baseline="0" dirty="0"/>
          </a:p>
          <a:p>
            <a:pPr algn="just"/>
            <a:r>
              <a:rPr lang="en-PH" i="0" baseline="0" dirty="0"/>
              <a:t>Second, on how the Philippines is implementing the SDGs through integration in the national and sub-national planning processes; </a:t>
            </a:r>
          </a:p>
          <a:p>
            <a:pPr algn="just"/>
            <a:endParaRPr lang="en-PH" i="0" baseline="0" dirty="0"/>
          </a:p>
          <a:p>
            <a:pPr algn="just"/>
            <a:r>
              <a:rPr lang="en-PH" i="0" dirty="0"/>
              <a:t>And lastly, </a:t>
            </a:r>
            <a:r>
              <a:rPr lang="en-PH" i="0" baseline="0" dirty="0"/>
              <a:t>I will be providing you updates on how the Philippines is implementing the Agreed Conclusions of UNCSW 60 at the national and sub-national levels.</a:t>
            </a:r>
          </a:p>
        </p:txBody>
      </p:sp>
      <p:sp>
        <p:nvSpPr>
          <p:cNvPr id="4" name="Slide Number Placeholder 3"/>
          <p:cNvSpPr>
            <a:spLocks noGrp="1"/>
          </p:cNvSpPr>
          <p:nvPr>
            <p:ph type="sldNum" sz="quarter" idx="10"/>
          </p:nvPr>
        </p:nvSpPr>
        <p:spPr/>
        <p:txBody>
          <a:bodyPr/>
          <a:lstStyle/>
          <a:p>
            <a:fld id="{60144CC1-FF6C-4F25-A3B1-1FF6E736DC59}" type="slidenum">
              <a:rPr lang="en-PH" smtClean="0"/>
              <a:pPr/>
              <a:t>2</a:t>
            </a:fld>
            <a:endParaRPr lang="en-PH" dirty="0"/>
          </a:p>
        </p:txBody>
      </p:sp>
    </p:spTree>
    <p:extLst>
      <p:ext uri="{BB962C8B-B14F-4D97-AF65-F5344CB8AC3E}">
        <p14:creationId xmlns:p14="http://schemas.microsoft.com/office/powerpoint/2010/main" val="287372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2979" y="4189846"/>
            <a:ext cx="5783826" cy="4725554"/>
          </a:xfrm>
        </p:spPr>
        <p:txBody>
          <a:bodyPr>
            <a:no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PH" sz="1150" dirty="0"/>
              <a:t>The 60th Session of the United Nations Commission on the Status of Women was held on March 14-24, 2016 in New York.</a:t>
            </a:r>
            <a:r>
              <a:rPr lang="en-PH" sz="1150" baseline="0" dirty="0"/>
              <a:t> Its priority theme, </a:t>
            </a:r>
            <a:r>
              <a:rPr lang="en-PH" sz="1150" dirty="0"/>
              <a:t>“Women’s empowerment and the link to sustainable development”, resulted in a historic commitment among the UN member states to the gender-responsive implementation of the 2030 Agenda for Sustainable Development.</a:t>
            </a:r>
          </a:p>
          <a:p>
            <a:pPr marL="0" marR="0" indent="0" algn="just" defTabSz="914400" rtl="0" eaLnBrk="1" fontAlgn="auto" latinLnBrk="0" hangingPunct="1">
              <a:lnSpc>
                <a:spcPct val="100000"/>
              </a:lnSpc>
              <a:spcBef>
                <a:spcPts val="0"/>
              </a:spcBef>
              <a:spcAft>
                <a:spcPts val="0"/>
              </a:spcAft>
              <a:buClrTx/>
              <a:buSzTx/>
              <a:buFontTx/>
              <a:buNone/>
              <a:tabLst/>
              <a:defRPr/>
            </a:pPr>
            <a:endParaRPr lang="en-PH" sz="1150" dirty="0"/>
          </a:p>
          <a:p>
            <a:pPr marL="0" marR="0" indent="0" algn="just" defTabSz="914400" rtl="0" eaLnBrk="1" fontAlgn="auto" latinLnBrk="0" hangingPunct="1">
              <a:lnSpc>
                <a:spcPct val="100000"/>
              </a:lnSpc>
              <a:spcBef>
                <a:spcPts val="0"/>
              </a:spcBef>
              <a:spcAft>
                <a:spcPts val="0"/>
              </a:spcAft>
              <a:buClrTx/>
              <a:buSzTx/>
              <a:buFontTx/>
              <a:buNone/>
              <a:tabLst/>
              <a:defRPr/>
            </a:pPr>
            <a:r>
              <a:rPr lang="en-PH" sz="1150" dirty="0"/>
              <a:t>The “agreed conclusions”  are the principal outcome of</a:t>
            </a:r>
            <a:r>
              <a:rPr lang="en-PH" sz="1150" baseline="0" dirty="0"/>
              <a:t> the UNCSW 60 which include the </a:t>
            </a:r>
            <a:r>
              <a:rPr lang="en-PH" sz="1150" dirty="0"/>
              <a:t>detailed roadmap on how to implement the 2030 Agenda for Sustainable Development in a gender-responsive manner, so as to ensure that no one – no woman and no girl – is left behind.</a:t>
            </a:r>
            <a:endParaRPr lang="en-PH" sz="1150" baseline="0"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PH" sz="115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en-PH" sz="1150" dirty="0"/>
              <a:t>Governments and other stakeholders are now called upon to implement the actions contained in the agreed conclusions to achieve gender equality, the empowerment of all women and girls and the full realization of their human rights, otherwise known as SDG 5. </a:t>
            </a:r>
          </a:p>
          <a:p>
            <a:pPr marL="0" marR="0" indent="0" algn="just" defTabSz="914400" rtl="0" eaLnBrk="1" fontAlgn="auto" latinLnBrk="0" hangingPunct="1">
              <a:lnSpc>
                <a:spcPct val="100000"/>
              </a:lnSpc>
              <a:spcBef>
                <a:spcPts val="0"/>
              </a:spcBef>
              <a:spcAft>
                <a:spcPts val="0"/>
              </a:spcAft>
              <a:buClrTx/>
              <a:buSzTx/>
              <a:buFontTx/>
              <a:buNone/>
              <a:tabLst/>
              <a:defRPr/>
            </a:pPr>
            <a:endParaRPr lang="en-PH" sz="1150" dirty="0"/>
          </a:p>
          <a:p>
            <a:pPr marL="0" marR="0" indent="0" algn="just" defTabSz="914400" rtl="0" eaLnBrk="1" fontAlgn="auto" latinLnBrk="0" hangingPunct="1">
              <a:lnSpc>
                <a:spcPct val="100000"/>
              </a:lnSpc>
              <a:spcBef>
                <a:spcPts val="0"/>
              </a:spcBef>
              <a:spcAft>
                <a:spcPts val="0"/>
              </a:spcAft>
              <a:buClrTx/>
              <a:buSzTx/>
              <a:buFontTx/>
              <a:buNone/>
              <a:tabLst/>
              <a:defRPr/>
            </a:pPr>
            <a:r>
              <a:rPr lang="en-PH" sz="1150" dirty="0"/>
              <a:t>It</a:t>
            </a:r>
            <a:r>
              <a:rPr lang="en-PH" sz="1150" baseline="0" dirty="0"/>
              <a:t> also </a:t>
            </a:r>
            <a:r>
              <a:rPr lang="en-PH" sz="1150" dirty="0"/>
              <a:t>recognizes that women empowerment is essential to the achievement of the 2030 Agenda. It underlines the importance of undertaking legislative and other reforms to realize the equal rights of women and men, as well as girls and boys where applicable.</a:t>
            </a:r>
          </a:p>
          <a:p>
            <a:pPr marL="0" marR="0" indent="0" algn="just" defTabSz="914400" rtl="0" eaLnBrk="1" fontAlgn="auto" latinLnBrk="0" hangingPunct="1">
              <a:lnSpc>
                <a:spcPct val="100000"/>
              </a:lnSpc>
              <a:spcBef>
                <a:spcPts val="0"/>
              </a:spcBef>
              <a:spcAft>
                <a:spcPts val="0"/>
              </a:spcAft>
              <a:buClrTx/>
              <a:buSzTx/>
              <a:buFontTx/>
              <a:buNone/>
              <a:tabLst/>
              <a:defRPr/>
            </a:pPr>
            <a:endParaRPr lang="en-PH" sz="1150" dirty="0"/>
          </a:p>
          <a:p>
            <a:pPr marL="0" marR="0" indent="0" algn="just" defTabSz="914400" rtl="0" eaLnBrk="1" fontAlgn="auto" latinLnBrk="0" hangingPunct="1">
              <a:lnSpc>
                <a:spcPct val="100000"/>
              </a:lnSpc>
              <a:spcBef>
                <a:spcPts val="0"/>
              </a:spcBef>
              <a:spcAft>
                <a:spcPts val="0"/>
              </a:spcAft>
              <a:buClrTx/>
              <a:buSzTx/>
              <a:buFontTx/>
              <a:buNone/>
              <a:tabLst/>
              <a:defRPr/>
            </a:pPr>
            <a:r>
              <a:rPr lang="en-PH" sz="1150" dirty="0"/>
              <a:t>With the commitment to “leave no one behind”, gender equality and empowerment of women and girls have been recognized as an accelerator and enabler for all the Sustainable Development Goals (SDGs). While Goal 5 may be focused only on women and girls, it is also evident that gender issues are present in all the other goals. Thus, the systematic mainstreaming of gender perspectives across all the goals is crucial. </a:t>
            </a:r>
          </a:p>
          <a:p>
            <a:pPr marL="0" marR="0" indent="0" algn="just" defTabSz="914400" rtl="0" eaLnBrk="1" fontAlgn="auto" latinLnBrk="0" hangingPunct="1">
              <a:lnSpc>
                <a:spcPct val="100000"/>
              </a:lnSpc>
              <a:spcBef>
                <a:spcPts val="0"/>
              </a:spcBef>
              <a:spcAft>
                <a:spcPts val="0"/>
              </a:spcAft>
              <a:buClrTx/>
              <a:buSzTx/>
              <a:buFontTx/>
              <a:buNone/>
              <a:tabLst/>
              <a:defRPr/>
            </a:pPr>
            <a:endParaRPr lang="en-PH"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PH"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PH"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fld id="{A519DE24-26E9-4D70-A494-301C016E89EC}" type="slidenum">
              <a:rPr lang="en-US" smtClean="0"/>
              <a:pPr/>
              <a:t>3</a:t>
            </a:fld>
            <a:endParaRPr lang="en-US"/>
          </a:p>
        </p:txBody>
      </p:sp>
    </p:spTree>
    <p:extLst>
      <p:ext uri="{BB962C8B-B14F-4D97-AF65-F5344CB8AC3E}">
        <p14:creationId xmlns:p14="http://schemas.microsoft.com/office/powerpoint/2010/main" val="118236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2979" y="4189846"/>
            <a:ext cx="5783826" cy="4079511"/>
          </a:xfrm>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PH" dirty="0"/>
              <a:t>Now,</a:t>
            </a:r>
            <a:r>
              <a:rPr lang="en-PH" baseline="0" dirty="0"/>
              <a:t> let’s see how the Philippines is implementing the 2030 Agenda.</a:t>
            </a:r>
          </a:p>
          <a:p>
            <a:pPr marL="0" marR="0" indent="0" algn="just" defTabSz="914400" rtl="0" eaLnBrk="1" fontAlgn="auto" latinLnBrk="0" hangingPunct="1">
              <a:lnSpc>
                <a:spcPct val="100000"/>
              </a:lnSpc>
              <a:spcBef>
                <a:spcPts val="0"/>
              </a:spcBef>
              <a:spcAft>
                <a:spcPts val="0"/>
              </a:spcAft>
              <a:buClrTx/>
              <a:buSzTx/>
              <a:buFontTx/>
              <a:buNone/>
              <a:tabLst/>
              <a:defRPr/>
            </a:pPr>
            <a:endParaRPr lang="en-PH"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en-PH" baseline="0" dirty="0"/>
              <a:t>In the long-term, we have our 25-year vision, the </a:t>
            </a:r>
            <a:r>
              <a:rPr lang="en-PH" baseline="0" dirty="0" err="1"/>
              <a:t>AmBisyon</a:t>
            </a:r>
            <a:r>
              <a:rPr lang="en-PH" baseline="0" dirty="0"/>
              <a:t> </a:t>
            </a:r>
            <a:r>
              <a:rPr lang="en-PH" baseline="0" dirty="0" err="1"/>
              <a:t>Natin</a:t>
            </a:r>
            <a:r>
              <a:rPr lang="en-PH" baseline="0" dirty="0"/>
              <a:t> 2040, which is aligned and anchored on the SDGs.</a:t>
            </a:r>
          </a:p>
          <a:p>
            <a:pPr marL="0" marR="0" indent="0" algn="just" defTabSz="914400" rtl="0" eaLnBrk="1" fontAlgn="auto" latinLnBrk="0" hangingPunct="1">
              <a:lnSpc>
                <a:spcPct val="100000"/>
              </a:lnSpc>
              <a:spcBef>
                <a:spcPts val="0"/>
              </a:spcBef>
              <a:spcAft>
                <a:spcPts val="0"/>
              </a:spcAft>
              <a:buClrTx/>
              <a:buSzTx/>
              <a:buFontTx/>
              <a:buNone/>
              <a:tabLst/>
              <a:defRPr/>
            </a:pPr>
            <a:endParaRPr lang="en-PH"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en-PH" baseline="0" dirty="0"/>
              <a:t>In the medium-term, to ensure the effective implementation and timely monitoring of the SDGs, we have integrated them in the Philippine Development Plan (PDP), 2017 – 2022, in the Regional (sub-national) Development Plans (RDPs), 2017-2022, as well as in the various sectoral development plans.</a:t>
            </a:r>
          </a:p>
          <a:p>
            <a:pPr marL="0" marR="0" indent="0" algn="just" defTabSz="914400" rtl="0" eaLnBrk="1" fontAlgn="auto" latinLnBrk="0" hangingPunct="1">
              <a:lnSpc>
                <a:spcPct val="100000"/>
              </a:lnSpc>
              <a:spcBef>
                <a:spcPts val="0"/>
              </a:spcBef>
              <a:spcAft>
                <a:spcPts val="0"/>
              </a:spcAft>
              <a:buClrTx/>
              <a:buSzTx/>
              <a:buFontTx/>
              <a:buNone/>
              <a:tabLst/>
              <a:defRPr/>
            </a:pPr>
            <a:endParaRPr lang="en-PH"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en-PH" b="0" i="0" kern="1200" dirty="0">
                <a:solidFill>
                  <a:schemeClr val="tx1"/>
                </a:solidFill>
                <a:effectLst/>
              </a:rPr>
              <a:t>The PDP ‎2017-2022 is the first medium-term development plan to operationalize </a:t>
            </a:r>
            <a:r>
              <a:rPr lang="en-PH" b="0" i="0" kern="1200" dirty="0" err="1">
                <a:solidFill>
                  <a:schemeClr val="tx1"/>
                </a:solidFill>
                <a:effectLst/>
              </a:rPr>
              <a:t>Ambisyon</a:t>
            </a:r>
            <a:r>
              <a:rPr lang="en-PH" b="0" i="0" kern="1200" dirty="0">
                <a:solidFill>
                  <a:schemeClr val="tx1"/>
                </a:solidFill>
                <a:effectLst/>
              </a:rPr>
              <a:t> </a:t>
            </a:r>
            <a:r>
              <a:rPr lang="en-PH" b="0" i="0" kern="1200" dirty="0" err="1">
                <a:solidFill>
                  <a:schemeClr val="tx1"/>
                </a:solidFill>
                <a:effectLst/>
              </a:rPr>
              <a:t>Natin</a:t>
            </a:r>
            <a:r>
              <a:rPr lang="en-PH" b="0" i="0" kern="1200" dirty="0">
                <a:solidFill>
                  <a:schemeClr val="tx1"/>
                </a:solidFill>
                <a:effectLst/>
              </a:rPr>
              <a:t> 2040—of attaining inclusive economic growth in the country and eventually transforming the Philippines into a globally competitive knowledge economy. </a:t>
            </a:r>
            <a:r>
              <a:rPr lang="en-PH" baseline="0" dirty="0"/>
              <a:t>T</a:t>
            </a:r>
            <a:r>
              <a:rPr lang="en-US" kern="1200" dirty="0">
                <a:solidFill>
                  <a:schemeClr val="tx1"/>
                </a:solidFill>
                <a:effectLst/>
              </a:rPr>
              <a:t>he PDP is the blueprint of government where the priorities of the political leadership are translated into a policy and strategy framework and, then, into programs and projects. </a:t>
            </a:r>
            <a:r>
              <a:rPr lang="en-PH" baseline="0" dirty="0"/>
              <a:t>The PDP reflects all of the 17 SDGs. The integration of the SDGs in the PDP is essential as this document guides national budget appropriations (which goes through Congressional Budget Hearings). </a:t>
            </a:r>
            <a:r>
              <a:rPr lang="en-PH" kern="1200" baseline="0" dirty="0">
                <a:solidFill>
                  <a:schemeClr val="tx1"/>
                </a:solidFill>
                <a:cs typeface="Arial" panose="020B0604020202020204" pitchFamily="34" charset="0"/>
              </a:rPr>
              <a:t>The sectoral plans are also expected to integrate the SDGs in their formulation. These include the National Plan of Action for Children, the Philippine Health Agenda, and the National Urban Development and Housing Framework, among others.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PH" kern="1200" baseline="0" dirty="0">
              <a:solidFill>
                <a:schemeClr val="tx1"/>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A519DE24-26E9-4D70-A494-301C016E89EC}" type="slidenum">
              <a:rPr lang="en-US" smtClean="0"/>
              <a:pPr/>
              <a:t>4</a:t>
            </a:fld>
            <a:endParaRPr lang="en-US"/>
          </a:p>
        </p:txBody>
      </p:sp>
    </p:spTree>
    <p:extLst>
      <p:ext uri="{BB962C8B-B14F-4D97-AF65-F5344CB8AC3E}">
        <p14:creationId xmlns:p14="http://schemas.microsoft.com/office/powerpoint/2010/main" val="251725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89050" y="527050"/>
            <a:ext cx="4306888" cy="3230563"/>
          </a:xfrm>
          <a:noFill/>
          <a:ln>
            <a:solidFill>
              <a:srgbClr val="000000"/>
            </a:solidFill>
            <a:miter lim="800000"/>
            <a:headEnd/>
            <a:tailEnd/>
          </a:ln>
        </p:spPr>
      </p:sp>
      <p:sp>
        <p:nvSpPr>
          <p:cNvPr id="33795" name="Notes Placeholder 2"/>
          <p:cNvSpPr>
            <a:spLocks noGrp="1"/>
          </p:cNvSpPr>
          <p:nvPr>
            <p:ph type="body" idx="1"/>
          </p:nvPr>
        </p:nvSpPr>
        <p:spPr bwMode="auto">
          <a:xfrm>
            <a:off x="518986" y="4077303"/>
            <a:ext cx="5999934" cy="4914297"/>
          </a:xfrm>
          <a:noFill/>
        </p:spPr>
        <p:txBody>
          <a:bodyPr wrap="square" numCol="1" anchor="t" anchorCtr="0" compatLnSpc="1">
            <a:prstTxWarp prst="textNoShape">
              <a:avLst/>
            </a:prstTxWarp>
            <a:noAutofit/>
          </a:bodyPr>
          <a:lstStyle/>
          <a:p>
            <a:pPr algn="just"/>
            <a:r>
              <a:rPr lang="en-US" dirty="0"/>
              <a:t>This slide shows the Strategic Framework of the PDP, 2017-2022. The graphic shows how the SDGs are aligned and where you will find the gender considerations in the various chapters of the PDP.</a:t>
            </a:r>
          </a:p>
          <a:p>
            <a:pPr algn="just"/>
            <a:endParaRPr lang="en-US" dirty="0"/>
          </a:p>
          <a:p>
            <a:pPr algn="just"/>
            <a:r>
              <a:rPr lang="en-US" dirty="0"/>
              <a:t>In the PDP 2017-2022, we decided not to have a separate chapter for gender equality and women empowerment. This is to ensure that women are not isolated in the sectoral strategies and targets, and that Gender and Development (GAD) is mainstreamed in the entire planning process.  Various strategies and legislative agenda have been outlined in relevant chapter of the PDP to promote gender equality and women empowerment. </a:t>
            </a:r>
          </a:p>
          <a:p>
            <a:pPr algn="just"/>
            <a:endParaRPr lang="en-US" dirty="0"/>
          </a:p>
          <a:p>
            <a:pPr algn="just"/>
            <a:r>
              <a:rPr lang="en-US" dirty="0"/>
              <a:t>To name a few:</a:t>
            </a:r>
          </a:p>
          <a:p>
            <a:pPr algn="just"/>
            <a:endParaRPr lang="en-US" dirty="0"/>
          </a:p>
          <a:p>
            <a:pPr algn="just"/>
            <a:r>
              <a:rPr lang="en-PH" dirty="0"/>
              <a:t>Adopt a culture-sensitive perspective, gender-sensitive paradigm, and human rights-based approach in public service which ensures the interest of vulnerable sectors such as indigenous peoples, persons with disabilities, women, you and children (Chapter 5).</a:t>
            </a:r>
          </a:p>
          <a:p>
            <a:pPr algn="just"/>
            <a:endParaRPr lang="en-PH" dirty="0"/>
          </a:p>
          <a:p>
            <a:pPr algn="just"/>
            <a:r>
              <a:rPr lang="en-PH" dirty="0"/>
              <a:t>Deliver justice real-time by enhancing and expanding night courts to conduct summary hearings that require urgent action in cases involving women, children, tourists and detainees (Chapter 6).</a:t>
            </a:r>
          </a:p>
          <a:p>
            <a:pPr algn="just"/>
            <a:endParaRPr lang="en-PH" dirty="0"/>
          </a:p>
          <a:p>
            <a:pPr algn="just">
              <a:defRPr/>
            </a:pPr>
            <a:r>
              <a:rPr lang="en-PH" dirty="0"/>
              <a:t>Deliver fair and equal justice by strengthening the victim legal protection and assistance (Chapter 6).</a:t>
            </a:r>
          </a:p>
          <a:p>
            <a:pPr algn="just"/>
            <a:endParaRPr lang="en-PH" dirty="0"/>
          </a:p>
          <a:p>
            <a:pPr algn="just">
              <a:defRPr/>
            </a:pPr>
            <a:r>
              <a:rPr lang="en-US" dirty="0"/>
              <a:t>Strengthen the protection of the rights of the vulnerable sectors, including women, to access cultural resources and live a life free from discrimination and fear </a:t>
            </a:r>
            <a:r>
              <a:rPr lang="en-PH" dirty="0"/>
              <a:t>(Chapter 7).</a:t>
            </a:r>
          </a:p>
          <a:p>
            <a:pPr algn="just"/>
            <a:endParaRPr lang="en-US" dirty="0"/>
          </a:p>
          <a:p>
            <a:pPr algn="just"/>
            <a:r>
              <a:rPr lang="en-US" dirty="0"/>
              <a:t>Expand the economic opportunities for those who are currently engaged in the production of agriculture, fisheries and forestry products, including women (Chapter 8)</a:t>
            </a:r>
          </a:p>
          <a:p>
            <a:pPr algn="just"/>
            <a:endParaRPr lang="en-US" dirty="0"/>
          </a:p>
          <a:p>
            <a:pPr algn="just"/>
            <a:r>
              <a:rPr lang="en-US" dirty="0"/>
              <a:t>Removal of restrictions, provision of incentives, and promotion of the development of job-creating investments which provide services to the marginalized sectors (Chapter 9).</a:t>
            </a:r>
          </a:p>
          <a:p>
            <a:pPr algn="just"/>
            <a:endParaRPr lang="en-US" dirty="0"/>
          </a:p>
          <a:p>
            <a:pPr algn="just"/>
            <a:r>
              <a:rPr lang="en-PH" dirty="0"/>
              <a:t>Implementation of programs that encourage women to participate in the labor market such as: (Chapter 10)</a:t>
            </a:r>
          </a:p>
          <a:p>
            <a:pPr marL="228600" indent="-228600" algn="just">
              <a:buFont typeface="Arial" panose="020B0604020202020204" pitchFamily="34" charset="0"/>
              <a:buAutoNum type="arabicParenBoth"/>
            </a:pPr>
            <a:r>
              <a:rPr lang="en-PH" dirty="0"/>
              <a:t>Full implementation of the Responsible Parenthood and Reproductive Health (RPRH) Law;</a:t>
            </a:r>
          </a:p>
          <a:p>
            <a:pPr marL="228600" indent="-228600" algn="just">
              <a:buFont typeface="Arial" panose="020B0604020202020204" pitchFamily="34" charset="0"/>
              <a:buAutoNum type="arabicParenBoth"/>
            </a:pPr>
            <a:r>
              <a:rPr lang="en-PH" dirty="0"/>
              <a:t>Improving access and affordability of child care services;</a:t>
            </a:r>
          </a:p>
          <a:p>
            <a:pPr marL="228600" indent="-228600" algn="just">
              <a:buFont typeface="Arial" panose="020B0604020202020204" pitchFamily="34" charset="0"/>
              <a:buAutoNum type="arabicParenBoth"/>
            </a:pPr>
            <a:r>
              <a:rPr lang="en-PH" dirty="0"/>
              <a:t>Providing re-training services for women returning to the workforce; and</a:t>
            </a:r>
          </a:p>
          <a:p>
            <a:pPr marL="228600" indent="-228600" algn="just">
              <a:buFont typeface="Arial" panose="020B0604020202020204" pitchFamily="34" charset="0"/>
              <a:buAutoNum type="arabicParenBoth"/>
            </a:pPr>
            <a:r>
              <a:rPr lang="en-PH" dirty="0"/>
              <a:t>Improving access of women to entrepreneurship opportunities </a:t>
            </a:r>
          </a:p>
          <a:p>
            <a:pPr algn="just"/>
            <a:endParaRPr lang="en-PH" dirty="0"/>
          </a:p>
          <a:p>
            <a:pPr algn="just"/>
            <a:r>
              <a:rPr lang="en-PH" dirty="0"/>
              <a:t>Recognizing the multiple and intersecting forms of discrimination faced by women, we aim for the enactment of laws regarding the mandatory establishment of women and children-friendly spaces in all evacuation centers has been proposed. The extension of maternity leave benefits which is one of the priority legislative agenda has recently been signed into Law (RA 11210). (Chapter 11)</a:t>
            </a:r>
          </a:p>
          <a:p>
            <a:pPr algn="just"/>
            <a:endParaRPr lang="en-PH" dirty="0"/>
          </a:p>
          <a:p>
            <a:pPr algn="just"/>
            <a:r>
              <a:rPr lang="en-PH" dirty="0"/>
              <a:t>Adoption of a gender-responsive community-driven development approach in shelter provision towards safe and secure communities is one of the identified strategies (Chapter 12).</a:t>
            </a:r>
          </a:p>
          <a:p>
            <a:pPr algn="just"/>
            <a:endParaRPr lang="en-PH" dirty="0"/>
          </a:p>
          <a:p>
            <a:pPr algn="just"/>
            <a:r>
              <a:rPr lang="en-PH" dirty="0"/>
              <a:t>Address the unmet demand for family planning and unwanted pregnancies through the (1) full and aggressive implementation of RA 10354 and RA 9710, Presidential Decree 79, series of  1972 and other relevant national interventions that promote the reproductive rights of all Filipinos (Chapter 13)</a:t>
            </a:r>
          </a:p>
          <a:p>
            <a:pPr algn="just"/>
            <a:endParaRPr lang="en-PH" dirty="0"/>
          </a:p>
          <a:p>
            <a:pPr algn="just"/>
            <a:r>
              <a:rPr lang="en-PH" i="1" dirty="0"/>
              <a:t>(Notes:  </a:t>
            </a:r>
          </a:p>
          <a:p>
            <a:pPr algn="just"/>
            <a:r>
              <a:rPr lang="en-PH" i="1" dirty="0"/>
              <a:t>RA 10354 – Responsible Parenthood and Reproductive Health Act of 2012</a:t>
            </a:r>
          </a:p>
          <a:p>
            <a:pPr algn="just"/>
            <a:r>
              <a:rPr lang="en-PH" i="1" dirty="0"/>
              <a:t>RA 9710 – Magna Carta of Women </a:t>
            </a:r>
          </a:p>
          <a:p>
            <a:pPr algn="just"/>
            <a:r>
              <a:rPr lang="en-PH" i="1" dirty="0"/>
              <a:t>Presidential Decree 79, series of 1972 – Revising the Population Act of 1971)</a:t>
            </a:r>
          </a:p>
          <a:p>
            <a:pPr algn="just"/>
            <a:endParaRPr lang="en-PH" i="1" dirty="0"/>
          </a:p>
          <a:p>
            <a:pPr algn="just"/>
            <a:endParaRPr lang="en-PH" dirty="0"/>
          </a:p>
          <a:p>
            <a:pPr algn="just"/>
            <a:r>
              <a:rPr lang="en-PH" dirty="0"/>
              <a:t>Continuously implement the United Nations Security Council Resolution 1325 and the National Action Plan on Women, Peace and Security (Chapter 17).</a:t>
            </a:r>
          </a:p>
          <a:p>
            <a:pPr algn="just"/>
            <a:endParaRPr lang="en-PH" dirty="0"/>
          </a:p>
          <a:p>
            <a:pPr algn="just"/>
            <a:r>
              <a:rPr lang="en-PH" dirty="0"/>
              <a:t>Enhance the capacity of the security sector to respond to gender and development issues, especially during natural and human-induced disasters (Chapter 18).</a:t>
            </a:r>
          </a:p>
          <a:p>
            <a:pPr algn="just"/>
            <a:endParaRPr lang="en-PH" dirty="0"/>
          </a:p>
          <a:p>
            <a:pPr algn="just"/>
            <a:r>
              <a:rPr lang="en-US" dirty="0"/>
              <a:t>Access and other support facilities for the marginalized sectors including women, will be integrated in the design of transport infrastructure projects and gender responsiveness and accessibility will be considered in housing designs (Chapter 19).</a:t>
            </a:r>
          </a:p>
          <a:p>
            <a:pPr algn="just"/>
            <a:endParaRPr lang="en-US" dirty="0"/>
          </a:p>
          <a:p>
            <a:pPr algn="just"/>
            <a:r>
              <a:rPr lang="en-US" dirty="0"/>
              <a:t>And lastly, recognizing that </a:t>
            </a:r>
            <a:r>
              <a:rPr lang="en-PH" dirty="0"/>
              <a:t>efforts on disaster risk reduction and climate change adaptation remain inadequate. There is a need to strengthen information and education campaigns to increase adaptive capacity of communities, especially vulnerable groups such as women, children, older persons, indigenous peoples and persons with disabilities (Chapter 20).</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5</a:t>
            </a:fld>
            <a:endParaRPr lang="en-PH">
              <a:cs typeface="Arial" pitchFamily="34" charset="0"/>
            </a:endParaRPr>
          </a:p>
        </p:txBody>
      </p:sp>
    </p:spTree>
    <p:extLst>
      <p:ext uri="{BB962C8B-B14F-4D97-AF65-F5344CB8AC3E}">
        <p14:creationId xmlns:p14="http://schemas.microsoft.com/office/powerpoint/2010/main" val="363798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89050" y="527050"/>
            <a:ext cx="4306888" cy="3230563"/>
          </a:xfrm>
          <a:noFill/>
          <a:ln>
            <a:solidFill>
              <a:srgbClr val="000000"/>
            </a:solidFill>
            <a:miter lim="800000"/>
            <a:headEnd/>
            <a:tailEnd/>
          </a:ln>
        </p:spPr>
      </p:sp>
      <p:sp>
        <p:nvSpPr>
          <p:cNvPr id="33795" name="Notes Placeholder 2"/>
          <p:cNvSpPr>
            <a:spLocks noGrp="1"/>
          </p:cNvSpPr>
          <p:nvPr>
            <p:ph type="body" idx="1"/>
          </p:nvPr>
        </p:nvSpPr>
        <p:spPr bwMode="auto">
          <a:xfrm>
            <a:off x="518986" y="4077303"/>
            <a:ext cx="5999934" cy="4444075"/>
          </a:xfrm>
          <a:noFill/>
        </p:spPr>
        <p:txBody>
          <a:bodyPr wrap="square" numCol="1" anchor="t" anchorCtr="0" compatLnSpc="1">
            <a:prstTxWarp prst="textNoShape">
              <a:avLst/>
            </a:prstTxWarp>
            <a:noAutofit/>
          </a:bodyPr>
          <a:lstStyle/>
          <a:p>
            <a:pPr algn="just"/>
            <a:r>
              <a:rPr lang="en-PH" kern="1200" baseline="0" dirty="0">
                <a:solidFill>
                  <a:schemeClr val="tx1"/>
                </a:solidFill>
                <a:effectLst/>
                <a:cs typeface="Arial" panose="020B0604020202020204" pitchFamily="34" charset="0"/>
              </a:rPr>
              <a:t>Now, let’s look at how the Philippines has gone in terms of strengthening its normative, legal, and policy frameworks.</a:t>
            </a:r>
          </a:p>
          <a:p>
            <a:pPr algn="just"/>
            <a:endParaRPr lang="en-PH" kern="1200" baseline="0" dirty="0">
              <a:solidFill>
                <a:schemeClr val="tx1"/>
              </a:solidFill>
              <a:effectLst/>
              <a:cs typeface="Arial" panose="020B0604020202020204" pitchFamily="34" charset="0"/>
            </a:endParaRPr>
          </a:p>
          <a:p>
            <a:pPr algn="just"/>
            <a:r>
              <a:rPr lang="en-PH" kern="1200" baseline="0" dirty="0">
                <a:solidFill>
                  <a:schemeClr val="tx1"/>
                </a:solidFill>
                <a:effectLst/>
                <a:cs typeface="Arial" panose="020B0604020202020204" pitchFamily="34" charset="0"/>
              </a:rPr>
              <a:t>The first of which, and what we actually consider as the most essential foundation for the Philippines to further its thrust towards women empowerment is the Magna Carta of Women (MCW) or Republic Act No. 9710.</a:t>
            </a:r>
          </a:p>
          <a:p>
            <a:pPr algn="just"/>
            <a:endParaRPr lang="en-PH" kern="1200" baseline="0" dirty="0">
              <a:solidFill>
                <a:schemeClr val="tx1"/>
              </a:solidFill>
              <a:effectLst/>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PH" kern="1200" baseline="0" dirty="0">
                <a:solidFill>
                  <a:schemeClr val="tx1"/>
                </a:solidFill>
                <a:effectLst/>
                <a:cs typeface="Arial" panose="020B0604020202020204" pitchFamily="34" charset="0"/>
              </a:rPr>
              <a:t>The MCW is a comprehensive women's human rights law enacted in 2009 that seeks to eliminate discrimination through the recognition, protection, fulfilment and promotion of the rights of Filipino women, especially those belonging in the marginalized sectors of the society. It is the local translation of the Convention on the Elimination of All Forms of Discrimination against Women's (CEDAW), particularly in defining gender discrimination, state obligations, substantive equality, and temporary special measures. It also recognizes human rights guaranteed by the international Covenant on Economic, Social and Cultural Rights (ICESCR). Through its provisions, the MCW levels up the playing field by making productive resources and economic opportunities equally available for both men and women.</a:t>
            </a:r>
          </a:p>
          <a:p>
            <a:pPr marL="0" marR="0" indent="0" algn="just" defTabSz="914400" rtl="0" eaLnBrk="1" fontAlgn="auto" latinLnBrk="0" hangingPunct="1">
              <a:lnSpc>
                <a:spcPct val="100000"/>
              </a:lnSpc>
              <a:spcBef>
                <a:spcPts val="0"/>
              </a:spcBef>
              <a:spcAft>
                <a:spcPts val="0"/>
              </a:spcAft>
              <a:buClrTx/>
              <a:buSzTx/>
              <a:buFontTx/>
              <a:buNone/>
              <a:tabLst/>
              <a:defRPr/>
            </a:pPr>
            <a:endParaRPr lang="en-PH" kern="1200" baseline="0" dirty="0">
              <a:solidFill>
                <a:schemeClr val="tx1"/>
              </a:solidFill>
              <a:effectLst/>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PH" kern="1200" baseline="0" dirty="0">
                <a:solidFill>
                  <a:schemeClr val="tx1"/>
                </a:solidFill>
                <a:effectLst/>
                <a:cs typeface="Arial" panose="020B0604020202020204" pitchFamily="34" charset="0"/>
              </a:rPr>
              <a:t>The Expanded Maternity Act was recently signed into law in February 2019. Under the new law, the maternity leave is extended from 60 to 105 days.  All working mothers in the government and private sector are guaranteed with 105 days of paid maternity leave credits, with 7 days transferable to fathers. An additional 15 days of paid leave will be granted to single mothers. It also gives mothers the option to extend their leave for another 30 days without pay, provided that the employer is given due notice in writing at least 45 days ahead before the end of the maternity leave. This new law puts the Philippines at par with the international standards and provides the mothers with ample time for recovery after pregnancy.</a:t>
            </a:r>
          </a:p>
          <a:p>
            <a:pPr marL="0" marR="0" indent="0" algn="just" defTabSz="914400" rtl="0" eaLnBrk="1" fontAlgn="auto" latinLnBrk="0" hangingPunct="1">
              <a:lnSpc>
                <a:spcPct val="100000"/>
              </a:lnSpc>
              <a:spcBef>
                <a:spcPts val="0"/>
              </a:spcBef>
              <a:spcAft>
                <a:spcPts val="0"/>
              </a:spcAft>
              <a:buClrTx/>
              <a:buSzTx/>
              <a:buFontTx/>
              <a:buNone/>
              <a:tabLst/>
              <a:defRPr/>
            </a:pPr>
            <a:endParaRPr lang="en-PH" kern="1200" baseline="0" dirty="0">
              <a:solidFill>
                <a:schemeClr val="tx1"/>
              </a:solidFill>
              <a:effectLst/>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PH" kern="1200" baseline="0" dirty="0">
                <a:solidFill>
                  <a:schemeClr val="tx1"/>
                </a:solidFill>
                <a:effectLst/>
                <a:cs typeface="Arial" panose="020B0604020202020204" pitchFamily="34" charset="0"/>
              </a:rPr>
              <a:t>The </a:t>
            </a:r>
            <a:r>
              <a:rPr lang="en-PH" dirty="0"/>
              <a:t>Responsible Parenthood and Reproductive Health Act of 2012 </a:t>
            </a:r>
            <a:r>
              <a:rPr lang="en-PH" kern="1200" baseline="0" dirty="0">
                <a:solidFill>
                  <a:schemeClr val="tx1"/>
                </a:solidFill>
                <a:effectLst/>
                <a:cs typeface="Arial" panose="020B0604020202020204" pitchFamily="34" charset="0"/>
              </a:rPr>
              <a:t>mandates the Philippine government to comprehensively address the needs of Filipino citizens when it comes to responsible parenthood and reproductive health. It guarantees: a) access to services to RH and family planning, with due regard to informed choice and consent of the concerned parties who will avail of these services; b) maternal health services; c) information and education on RH, and d) regular funding for law's implementation. </a:t>
            </a:r>
          </a:p>
          <a:p>
            <a:pPr algn="just"/>
            <a:endParaRPr lang="en-PH" kern="1200" baseline="0" dirty="0">
              <a:solidFill>
                <a:schemeClr val="tx1"/>
              </a:solidFill>
              <a:effectLst/>
              <a:cs typeface="Arial" panose="020B0604020202020204" pitchFamily="34" charset="0"/>
            </a:endParaRPr>
          </a:p>
          <a:p>
            <a:pPr algn="just"/>
            <a:r>
              <a:rPr lang="en-PH" kern="1200" baseline="0" dirty="0">
                <a:solidFill>
                  <a:schemeClr val="tx1"/>
                </a:solidFill>
                <a:effectLst/>
                <a:cs typeface="Arial" panose="020B0604020202020204" pitchFamily="34" charset="0"/>
              </a:rPr>
              <a:t>The Universal Health Care (UHC) Act which was recently enacted in February 2019 seeks to ensure that every Filipino citizen is entitled to healthy living, working and schooling conditions and access to a comprehensive set of health services without financial hardship. It will automatically cover all Filipinos in the National Health Insurance Program of the Philippine Health Insurance Corporation (</a:t>
            </a:r>
            <a:r>
              <a:rPr lang="en-PH" kern="1200" baseline="0" dirty="0" err="1">
                <a:solidFill>
                  <a:schemeClr val="tx1"/>
                </a:solidFill>
                <a:effectLst/>
                <a:cs typeface="Arial" panose="020B0604020202020204" pitchFamily="34" charset="0"/>
              </a:rPr>
              <a:t>PhilHealth</a:t>
            </a:r>
            <a:r>
              <a:rPr lang="en-PH" kern="1200" baseline="0" dirty="0">
                <a:solidFill>
                  <a:schemeClr val="tx1"/>
                </a:solidFill>
                <a:effectLst/>
                <a:cs typeface="Arial" panose="020B0604020202020204" pitchFamily="34" charset="0"/>
              </a:rPr>
              <a:t>).</a:t>
            </a:r>
          </a:p>
          <a:p>
            <a:pPr algn="just"/>
            <a:endParaRPr lang="en-PH" kern="1200" baseline="0" dirty="0">
              <a:solidFill>
                <a:schemeClr val="tx1"/>
              </a:solidFill>
              <a:effectLst/>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PH" kern="1200" baseline="0" dirty="0">
                <a:solidFill>
                  <a:schemeClr val="tx1"/>
                </a:solidFill>
                <a:effectLst/>
                <a:cs typeface="Arial" panose="020B0604020202020204" pitchFamily="34" charset="0"/>
              </a:rPr>
              <a:t>The Act Scaling Up the National and Local Health and Nutrition Programs Through a Strengthened Integrated Strategy for Maternal, Neonatal, Child Health and Nutrition in the First One Thousand (1,000) Days of Life seeks to refocus interventions for addressing malnutrition among the most nutritionally at risk, prioritizing women of reproductive age, especially adolescent girls, teen-age mothers, pregnant and lactating women and children from birth up to 24 months, to address the health and nutrition problems of these vulnerable groups. The law tasked the Department of Health, the National Nutrition Council (NNC) and its Governing Board members to formulate a strategy that is comprehensive and sustainable.</a:t>
            </a:r>
          </a:p>
          <a:p>
            <a:pPr algn="just"/>
            <a:endParaRPr lang="en-PH" kern="1200" baseline="0" dirty="0">
              <a:solidFill>
                <a:schemeClr val="tx1"/>
              </a:solidFill>
              <a:effectLst/>
              <a:cs typeface="Arial" panose="020B0604020202020204" pitchFamily="34" charset="0"/>
            </a:endParaRPr>
          </a:p>
          <a:p>
            <a:pPr algn="just"/>
            <a:r>
              <a:rPr lang="en-PH" kern="1200" baseline="0" dirty="0">
                <a:solidFill>
                  <a:schemeClr val="tx1"/>
                </a:solidFill>
                <a:effectLst/>
                <a:cs typeface="Arial" panose="020B0604020202020204" pitchFamily="34" charset="0"/>
              </a:rPr>
              <a:t>Another landmark law passed in 2017 is the Universal Access to Quality Tertiary Education Act. This law aims to promote social justice and the advancement of nation building by providing access to quality education to all Filipino students.  It has four program components, namely: (1) free higher education in state universities and colleges; (2) free technical-vocational training (TVET) in state run technical-vocational institutions (TVIs); (3) tertiary education subsidy (for students enrolled in either public or private tertiary education institution); and (4) student loan for tertiary education. With this policy, girls/females (or especially among boys/males who usually discontinue their education to pursue work instead) can gain more access to tertiary education regardless of their socio-economic/financial status.</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6</a:t>
            </a:fld>
            <a:endParaRPr lang="en-PH">
              <a:cs typeface="Arial" pitchFamily="34" charset="0"/>
            </a:endParaRPr>
          </a:p>
        </p:txBody>
      </p:sp>
    </p:spTree>
    <p:extLst>
      <p:ext uri="{BB962C8B-B14F-4D97-AF65-F5344CB8AC3E}">
        <p14:creationId xmlns:p14="http://schemas.microsoft.com/office/powerpoint/2010/main" val="44289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89050" y="527050"/>
            <a:ext cx="4306888" cy="3230563"/>
          </a:xfrm>
          <a:noFill/>
          <a:ln>
            <a:solidFill>
              <a:srgbClr val="000000"/>
            </a:solidFill>
            <a:miter lim="800000"/>
            <a:headEnd/>
            <a:tailEnd/>
          </a:ln>
        </p:spPr>
      </p:sp>
      <p:sp>
        <p:nvSpPr>
          <p:cNvPr id="33795" name="Notes Placeholder 2"/>
          <p:cNvSpPr>
            <a:spLocks noGrp="1"/>
          </p:cNvSpPr>
          <p:nvPr>
            <p:ph type="body" idx="1"/>
          </p:nvPr>
        </p:nvSpPr>
        <p:spPr bwMode="auto">
          <a:xfrm>
            <a:off x="518986" y="4077303"/>
            <a:ext cx="5999934" cy="4444075"/>
          </a:xfrm>
          <a:noFill/>
        </p:spPr>
        <p:txBody>
          <a:bodyPr wrap="square" numCol="1" anchor="t" anchorCtr="0" compatLnSpc="1">
            <a:prstTxWarp prst="textNoShape">
              <a:avLst/>
            </a:prstTxWarp>
            <a:no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Here are the other initiatives of the Philippines in terms of programs, policies, or studies, which directly impact the lives of Filipino women and girls.</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Another important milestone for the Philippines is the crafting of the</a:t>
            </a:r>
            <a:r>
              <a:rPr lang="en-PH" b="1" kern="1200" baseline="0" dirty="0">
                <a:solidFill>
                  <a:schemeClr val="tx1"/>
                </a:solidFill>
                <a:effectLst/>
                <a:cs typeface="Arial" panose="020B0604020202020204" pitchFamily="34" charset="0"/>
              </a:rPr>
              <a:t> </a:t>
            </a:r>
            <a:r>
              <a:rPr lang="en-PH" dirty="0"/>
              <a:t>Gender Equality and Women’s Empowerment (GEWE) Plan, 2019-2025 which will</a:t>
            </a:r>
            <a:r>
              <a:rPr lang="en-PH" baseline="0" dirty="0"/>
              <a:t> serve as the key guide of all government instrumentalities in the preparation of their annual GAD plans and budgets</a:t>
            </a:r>
            <a:r>
              <a:rPr lang="en-PH" dirty="0"/>
              <a:t>. It is anchored on the Philippine Development Plan, 2017 to 2022 and </a:t>
            </a:r>
            <a:r>
              <a:rPr lang="en-PH" dirty="0" err="1"/>
              <a:t>AmBisyon</a:t>
            </a:r>
            <a:r>
              <a:rPr lang="en-PH" dirty="0"/>
              <a:t> </a:t>
            </a:r>
            <a:r>
              <a:rPr lang="en-PH" dirty="0" err="1"/>
              <a:t>Natin</a:t>
            </a:r>
            <a:r>
              <a:rPr lang="en-PH" dirty="0"/>
              <a:t> 2040.</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dirty="0"/>
          </a:p>
          <a:p>
            <a:pPr marL="0" marR="0" lvl="1" indent="0" algn="just" defTabSz="914400" rtl="0" eaLnBrk="1" fontAlgn="auto" latinLnBrk="0" hangingPunct="1">
              <a:lnSpc>
                <a:spcPct val="100000"/>
              </a:lnSpc>
              <a:spcBef>
                <a:spcPts val="0"/>
              </a:spcBef>
              <a:spcAft>
                <a:spcPts val="0"/>
              </a:spcAft>
              <a:buClrTx/>
              <a:buSzTx/>
              <a:buFontTx/>
              <a:buNone/>
              <a:tabLst/>
              <a:defRPr/>
            </a:pPr>
            <a:r>
              <a:rPr lang="en-PH" dirty="0"/>
              <a:t>The</a:t>
            </a:r>
            <a:r>
              <a:rPr lang="en-PH" baseline="0" dirty="0"/>
              <a:t> GEWE contains priority strategies for </a:t>
            </a:r>
            <a:r>
              <a:rPr lang="en-PH" dirty="0"/>
              <a:t>national government agencies and local government units (LGUs) to ensure that their collective efforts result in more meaningful and strategic outcomes and, taken together, will significantly contribute to the desired positive changes in the status and condition of Filipino women, particularly the poor and marginalized among them. The objective</a:t>
            </a:r>
            <a:r>
              <a:rPr lang="en-PH" baseline="0" dirty="0"/>
              <a:t>s of the GEWE also aims to </a:t>
            </a:r>
            <a:r>
              <a:rPr lang="en-PH" dirty="0"/>
              <a:t>fulfill the Philippine Government’s commitment as State Party to various international commitments and treaties such as to the United Nations International Covenant on Economic, Social and Cultural Rights (ICESCR)</a:t>
            </a:r>
            <a:r>
              <a:rPr lang="en-PH" baseline="0" dirty="0"/>
              <a:t> and the SDGs.</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aseline="0" dirty="0"/>
          </a:p>
          <a:p>
            <a:pPr marL="0" marR="0" lvl="1" indent="0" algn="just" defTabSz="914400" rtl="0" eaLnBrk="1" fontAlgn="auto" latinLnBrk="0" hangingPunct="1">
              <a:lnSpc>
                <a:spcPct val="100000"/>
              </a:lnSpc>
              <a:spcBef>
                <a:spcPts val="0"/>
              </a:spcBef>
              <a:spcAft>
                <a:spcPts val="0"/>
              </a:spcAft>
              <a:buClrTx/>
              <a:buSzTx/>
              <a:buFontTx/>
              <a:buNone/>
              <a:tabLst/>
              <a:defRPr/>
            </a:pPr>
            <a:r>
              <a:rPr lang="en-PH" baseline="0" dirty="0"/>
              <a:t>We are currently preparing the BPfA+25 Philippine Progress Report. The Country Report will highlight major achievements on gender equality and women empowerment and its contribution towards the achievement of the SDGs and the challenges in its implementation.</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aseline="0" dirty="0"/>
          </a:p>
          <a:p>
            <a:pPr marL="0" marR="0" lvl="1" indent="0" algn="just" defTabSz="914400" rtl="0" eaLnBrk="1" fontAlgn="auto" latinLnBrk="0" hangingPunct="1">
              <a:lnSpc>
                <a:spcPct val="100000"/>
              </a:lnSpc>
              <a:spcBef>
                <a:spcPts val="0"/>
              </a:spcBef>
              <a:spcAft>
                <a:spcPts val="0"/>
              </a:spcAft>
              <a:buClrTx/>
              <a:buSzTx/>
              <a:buFontTx/>
              <a:buNone/>
              <a:tabLst/>
              <a:defRPr/>
            </a:pPr>
            <a:r>
              <a:rPr lang="en-PH" baseline="0" dirty="0"/>
              <a:t>A study is currently being conducted by the Philippine Government on identifying the determinants of female labor force participation to better assist in female productivity improvements in terms of part-time work, telecommuting, extended maternity leave, establishment of day care facilities, among others. </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aseline="0" dirty="0"/>
          </a:p>
          <a:p>
            <a:pPr marL="0" marR="0" lvl="1" indent="0" algn="just" defTabSz="914400" rtl="0" eaLnBrk="1" fontAlgn="auto" latinLnBrk="0" hangingPunct="1">
              <a:lnSpc>
                <a:spcPct val="100000"/>
              </a:lnSpc>
              <a:spcBef>
                <a:spcPts val="0"/>
              </a:spcBef>
              <a:spcAft>
                <a:spcPts val="0"/>
              </a:spcAft>
              <a:buClrTx/>
              <a:buSzTx/>
              <a:buFontTx/>
              <a:buNone/>
              <a:tabLst/>
              <a:defRPr/>
            </a:pPr>
            <a:r>
              <a:rPr lang="en-PH" baseline="0" dirty="0"/>
              <a:t>Another </a:t>
            </a:r>
            <a:r>
              <a:rPr lang="en-PH" dirty="0"/>
              <a:t>Longitudinal Cohort Study on the Filipino Girl and Boy Child is also currently being conducted</a:t>
            </a:r>
            <a:r>
              <a:rPr lang="en-PH" baseline="0" dirty="0"/>
              <a:t> to support the implementation of the SDGs, and will focus on assessing how the profile, characteristics, behavior and decisions of the present group of Filipino adolescents will change in the next fifteen years (from 2016 to 2030). The study involves 5,000 cohort participants and the findings of the study are expected to help inform future social policy formulation and development programming. It will also help improve understanding of adolescents’ characteristics, behavior and decisions that could help in the formulation of relevant policies and programs for the age group.</a:t>
            </a:r>
            <a:endParaRPr lang="en-PH" dirty="0"/>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aseline="0" dirty="0"/>
          </a:p>
          <a:p>
            <a:pPr marL="0" marR="0" lvl="1" indent="0" algn="just" defTabSz="914400" rtl="0" eaLnBrk="1" fontAlgn="auto" latinLnBrk="0" hangingPunct="1">
              <a:lnSpc>
                <a:spcPct val="100000"/>
              </a:lnSpc>
              <a:spcBef>
                <a:spcPts val="0"/>
              </a:spcBef>
              <a:spcAft>
                <a:spcPts val="0"/>
              </a:spcAft>
              <a:buClrTx/>
              <a:buSzTx/>
              <a:buFontTx/>
              <a:buNone/>
              <a:tabLst/>
              <a:defRPr/>
            </a:pPr>
            <a:r>
              <a:rPr lang="en-PH" baseline="0" dirty="0"/>
              <a:t>The Philippine government also has various cash transfer programs targeted to various groups in the population. Once of which is the Unconditional Cash Transfer (UCT) program which is the biggest tax reform mitigation program under the TRAIN (Tax Reform Acceleration and Inclusion) Law of the Philippines. It seeks to provide cash grants to poor households and individuals who may not benefit from the lower income tax rates but may be adversely affected by rising prices.  </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aseline="0" dirty="0"/>
          </a:p>
          <a:p>
            <a:pPr marL="0" marR="0" lvl="1" indent="0" algn="just" defTabSz="914400" rtl="0" eaLnBrk="1" fontAlgn="auto" latinLnBrk="0" hangingPunct="1">
              <a:lnSpc>
                <a:spcPct val="100000"/>
              </a:lnSpc>
              <a:spcBef>
                <a:spcPts val="0"/>
              </a:spcBef>
              <a:spcAft>
                <a:spcPts val="0"/>
              </a:spcAft>
              <a:buClrTx/>
              <a:buSzTx/>
              <a:buFontTx/>
              <a:buNone/>
              <a:tabLst/>
              <a:defRPr/>
            </a:pPr>
            <a:r>
              <a:rPr lang="en-PH" baseline="0" dirty="0"/>
              <a:t>Another is the Modified Conditional Cash Transfer (MCCT) program, which aims to contribute to the reduction of children in the streets as well as respond to the development needs of Children and Families in Need of Special Protection through the provision of cash grants for education and health needs under the umbrella program of the </a:t>
            </a:r>
            <a:r>
              <a:rPr lang="en-PH" baseline="0" dirty="0" err="1"/>
              <a:t>Pantawid</a:t>
            </a:r>
            <a:r>
              <a:rPr lang="en-PH" baseline="0" dirty="0"/>
              <a:t> </a:t>
            </a:r>
            <a:r>
              <a:rPr lang="en-PH" baseline="0" dirty="0" err="1"/>
              <a:t>Pamilyang</a:t>
            </a:r>
            <a:r>
              <a:rPr lang="en-PH" baseline="0" dirty="0"/>
              <a:t> Pilipino Program (4Ps) – the flagship CCT program of the Philippines. These programs contribute to the economic empowerment of Filipino women which in turn result to better outcomes in improving their standards of living.</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dirty="0"/>
          </a:p>
          <a:p>
            <a:pPr algn="just"/>
            <a:endParaRPr lang="en-PH" kern="1200" baseline="0" dirty="0">
              <a:solidFill>
                <a:schemeClr val="tx1"/>
              </a:solidFill>
              <a:effectLst/>
              <a:cs typeface="Arial" panose="020B0604020202020204" pitchFamily="34" charset="0"/>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7</a:t>
            </a:fld>
            <a:endParaRPr lang="en-PH">
              <a:cs typeface="Arial" pitchFamily="34" charset="0"/>
            </a:endParaRPr>
          </a:p>
        </p:txBody>
      </p:sp>
    </p:spTree>
    <p:extLst>
      <p:ext uri="{BB962C8B-B14F-4D97-AF65-F5344CB8AC3E}">
        <p14:creationId xmlns:p14="http://schemas.microsoft.com/office/powerpoint/2010/main" val="376022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89050" y="527050"/>
            <a:ext cx="4306888" cy="3230563"/>
          </a:xfrm>
          <a:noFill/>
          <a:ln>
            <a:solidFill>
              <a:srgbClr val="000000"/>
            </a:solidFill>
            <a:miter lim="800000"/>
            <a:headEnd/>
            <a:tailEnd/>
          </a:ln>
        </p:spPr>
      </p:sp>
      <p:sp>
        <p:nvSpPr>
          <p:cNvPr id="33795" name="Notes Placeholder 2"/>
          <p:cNvSpPr>
            <a:spLocks noGrp="1"/>
          </p:cNvSpPr>
          <p:nvPr>
            <p:ph type="body" idx="1"/>
          </p:nvPr>
        </p:nvSpPr>
        <p:spPr bwMode="auto">
          <a:xfrm>
            <a:off x="518986" y="4077303"/>
            <a:ext cx="5999934" cy="4444075"/>
          </a:xfrm>
          <a:noFill/>
        </p:spPr>
        <p:txBody>
          <a:bodyPr wrap="square" numCol="1" anchor="t" anchorCtr="0" compatLnSpc="1">
            <a:prstTxWarp prst="textNoShape">
              <a:avLst/>
            </a:prstTxWarp>
            <a:no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Another focus area of the Agreed Conclusions of the CSW 60 is to ensure adequate financing for gender equality and women empowerment.</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In the Philippines, the GAD Planning and Budgeting  (GPB) of government agencies serves as an important mechanism for gender mainstreaming. The Philippine Commission on Women (PCW), together with National Economic and Development Authority (NEDA and the Department of Budget and Management (DBM) issued Joint Memorandum Circular (JMC) No. 2012-01 which sets the guidelines for the preparation of annual GAD Plans and Budgets. This directs all government agencies, state universities and colleges (SUCs), government-owned and controlled corporations (GOCCs), and other government instrumentalities to formulate their annual GAD Plans and Budgets based on their mandates and gender needs of their clients. </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The GAD Plan seeks to address identified women and gender issues through specific activities while the GAD Budget pertains to the amount required to implement the GAD Plan. As mandated by the MCW, each government instrumentality is directed to allocate at least 5% of total agency budget on GAD Activities.  A similar policy has also been issued to guide LGUs in localizing the MCW (JMC 2013-01).</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To ensure the judicious use of the GAD Budget, an annual audit is being conducted by the Commission on Audit (COA).</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8</a:t>
            </a:fld>
            <a:endParaRPr lang="en-PH">
              <a:cs typeface="Arial" pitchFamily="34" charset="0"/>
            </a:endParaRPr>
          </a:p>
        </p:txBody>
      </p:sp>
    </p:spTree>
    <p:extLst>
      <p:ext uri="{BB962C8B-B14F-4D97-AF65-F5344CB8AC3E}">
        <p14:creationId xmlns:p14="http://schemas.microsoft.com/office/powerpoint/2010/main" val="404878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89050" y="527050"/>
            <a:ext cx="4306888" cy="3230563"/>
          </a:xfrm>
          <a:noFill/>
          <a:ln>
            <a:solidFill>
              <a:srgbClr val="000000"/>
            </a:solidFill>
            <a:miter lim="800000"/>
            <a:headEnd/>
            <a:tailEnd/>
          </a:ln>
        </p:spPr>
      </p:sp>
      <p:sp>
        <p:nvSpPr>
          <p:cNvPr id="33795" name="Notes Placeholder 2"/>
          <p:cNvSpPr>
            <a:spLocks noGrp="1"/>
          </p:cNvSpPr>
          <p:nvPr>
            <p:ph type="body" idx="1"/>
          </p:nvPr>
        </p:nvSpPr>
        <p:spPr bwMode="auto">
          <a:xfrm>
            <a:off x="242094" y="3962400"/>
            <a:ext cx="6400800" cy="4867566"/>
          </a:xfrm>
          <a:noFill/>
        </p:spPr>
        <p:txBody>
          <a:bodyPr wrap="square" numCol="1" anchor="t" anchorCtr="0" compatLnSpc="1">
            <a:prstTxWarp prst="textNoShape">
              <a:avLst/>
            </a:prstTxWarp>
            <a:no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Another important mechanism for ensuring the integration of GAD perspective in development planning processes as well as in programming is the use of the Harmonized Gender and Development Guidelines (HGDG) in the various stages of the project cycle.</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The HGDG for Project Development, Implementation, Monitoring, and Evaluation was formulated in 2004 by NEDA and PCW with funding support from the United Nations Development </a:t>
            </a:r>
            <a:r>
              <a:rPr lang="en-PH" b="0" kern="1200" baseline="0" dirty="0" err="1">
                <a:solidFill>
                  <a:schemeClr val="tx1"/>
                </a:solidFill>
                <a:effectLst/>
                <a:cs typeface="Arial" panose="020B0604020202020204" pitchFamily="34" charset="0"/>
              </a:rPr>
              <a:t>Programme</a:t>
            </a:r>
            <a:r>
              <a:rPr lang="en-PH" b="0" kern="1200" baseline="0" dirty="0">
                <a:solidFill>
                  <a:schemeClr val="tx1"/>
                </a:solidFill>
                <a:effectLst/>
                <a:cs typeface="Arial" panose="020B0604020202020204" pitchFamily="34" charset="0"/>
              </a:rPr>
              <a:t> (UNDP) and the Asian Development Bank (ADB).  </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It aims to provide a common instrument in integrating gender perspectives in development programs and projects not only within government agencies but also among donor organizations, development partners, and other stakeholders. This tool guides the integration of the GAD perspective in the development planning processes and various stages of the project cycle; and address the issues of inadequate sex-disaggregated data and statistics for development planning and programming. It has been in use for more than a decade now and has successfully facilitated gender mainstreaming efforts throughout the Philippines.</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PH" b="0" kern="1200" baseline="0" dirty="0">
              <a:solidFill>
                <a:schemeClr val="tx1"/>
              </a:solidFill>
              <a:effectLst/>
              <a:cs typeface="Arial" panose="020B0604020202020204"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PH" b="0" kern="1200" baseline="0" dirty="0">
                <a:solidFill>
                  <a:schemeClr val="tx1"/>
                </a:solidFill>
                <a:effectLst/>
                <a:cs typeface="Arial" panose="020B0604020202020204" pitchFamily="34" charset="0"/>
              </a:rPr>
              <a:t>To strengthen further the adoption of the HGDG Guidelines, a policy was issued to respond to the call on including GAD in the evaluation criteria of programs and projects that are reviewed by the NEDA Board-Investment Coordination Committee (ICC). The ICC is in charge in the evaluation of the fiscal, monetary and balance of payments implications of major national projects, and provides recommendations to the President on the country’s domestic and foreign borrowing programs. With the adoption of the HGDG in the ICC Process, the proponent agencies are required to ensure gender-responsiveness on their proposed projects by submitting a checklist to be included in their project evaluation reports.</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9</a:t>
            </a:fld>
            <a:endParaRPr lang="en-PH">
              <a:cs typeface="Arial" pitchFamily="34" charset="0"/>
            </a:endParaRPr>
          </a:p>
        </p:txBody>
      </p:sp>
    </p:spTree>
    <p:extLst>
      <p:ext uri="{BB962C8B-B14F-4D97-AF65-F5344CB8AC3E}">
        <p14:creationId xmlns:p14="http://schemas.microsoft.com/office/powerpoint/2010/main" val="1427156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429000"/>
            <a:ext cx="7772400" cy="1371600"/>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Title 6"/>
          <p:cNvSpPr>
            <a:spLocks noGrp="1"/>
          </p:cNvSpPr>
          <p:nvPr>
            <p:ph type="title"/>
          </p:nvPr>
        </p:nvSpPr>
        <p:spPr>
          <a:xfrm>
            <a:off x="685800" y="2148840"/>
            <a:ext cx="7772400" cy="1280160"/>
          </a:xfrm>
        </p:spPr>
        <p:txBody>
          <a:bodyPr>
            <a:normAutofit/>
          </a:bodyPr>
          <a:lstStyle>
            <a:lvl1pPr algn="l">
              <a:defRPr sz="4000" b="1">
                <a:solidFill>
                  <a:schemeClr val="tx1"/>
                </a:solidFill>
              </a:defRPr>
            </a:lvl1pPr>
          </a:lstStyle>
          <a:p>
            <a:r>
              <a:rPr lang="en-US" dirty="0"/>
              <a:t>Click to edit Master title style</a:t>
            </a:r>
          </a:p>
        </p:txBody>
      </p:sp>
      <p:sp>
        <p:nvSpPr>
          <p:cNvPr id="12" name="Text Placeholder 11"/>
          <p:cNvSpPr>
            <a:spLocks noGrp="1"/>
          </p:cNvSpPr>
          <p:nvPr>
            <p:ph type="body" sz="quarter" idx="10"/>
          </p:nvPr>
        </p:nvSpPr>
        <p:spPr>
          <a:xfrm>
            <a:off x="4572002" y="5250561"/>
            <a:ext cx="3886199" cy="310896"/>
          </a:xfrm>
        </p:spPr>
        <p:txBody>
          <a:bodyPr>
            <a:noAutofit/>
          </a:bodyPr>
          <a:lstStyle>
            <a:lvl1pPr marL="0" indent="0" algn="r">
              <a:buNone/>
              <a:defRPr sz="1400" b="1" cap="all"/>
            </a:lvl1pPr>
            <a:lvl2pPr marL="457189" indent="0">
              <a:buNone/>
              <a:defRPr sz="1400"/>
            </a:lvl2pPr>
            <a:lvl3pPr marL="914378" indent="0">
              <a:buNone/>
              <a:defRPr sz="1400"/>
            </a:lvl3pPr>
            <a:lvl4pPr marL="1371566" indent="0">
              <a:buNone/>
              <a:defRPr sz="1400"/>
            </a:lvl4pPr>
            <a:lvl5pPr marL="1828754" indent="0">
              <a:buNone/>
              <a:defRPr sz="1400"/>
            </a:lvl5pPr>
          </a:lstStyle>
          <a:p>
            <a:pPr lvl="0"/>
            <a:r>
              <a:rPr lang="en-US"/>
              <a:t>Click to edit Master text styles</a:t>
            </a:r>
          </a:p>
        </p:txBody>
      </p:sp>
      <p:sp>
        <p:nvSpPr>
          <p:cNvPr id="14" name="Text Placeholder 13"/>
          <p:cNvSpPr>
            <a:spLocks noGrp="1"/>
          </p:cNvSpPr>
          <p:nvPr>
            <p:ph type="body" sz="quarter" idx="11"/>
          </p:nvPr>
        </p:nvSpPr>
        <p:spPr>
          <a:xfrm>
            <a:off x="4572003" y="5574623"/>
            <a:ext cx="3886198" cy="274320"/>
          </a:xfrm>
        </p:spPr>
        <p:txBody>
          <a:bodyPr>
            <a:noAutofit/>
          </a:bodyPr>
          <a:lstStyle>
            <a:lvl1pPr marL="0" indent="0" algn="r">
              <a:buNone/>
              <a:defRPr sz="1200" baseline="0"/>
            </a:lvl1pPr>
            <a:lvl2pPr marL="457189" indent="0">
              <a:buNone/>
              <a:defRPr sz="1400"/>
            </a:lvl2pPr>
            <a:lvl3pPr marL="914378" indent="0">
              <a:buNone/>
              <a:defRPr sz="1400"/>
            </a:lvl3pPr>
            <a:lvl4pPr marL="1371566" indent="0">
              <a:buNone/>
              <a:defRPr sz="1400"/>
            </a:lvl4pPr>
            <a:lvl5pPr marL="1828754" indent="0">
              <a:buNone/>
              <a:defRPr sz="1400"/>
            </a:lvl5pPr>
          </a:lstStyle>
          <a:p>
            <a:pPr lvl="0"/>
            <a:r>
              <a:rPr lang="en-US"/>
              <a:t>Click to edit Master text styles</a:t>
            </a:r>
          </a:p>
        </p:txBody>
      </p:sp>
      <p:sp>
        <p:nvSpPr>
          <p:cNvPr id="10" name="Text Placeholder 9"/>
          <p:cNvSpPr>
            <a:spLocks noGrp="1"/>
          </p:cNvSpPr>
          <p:nvPr>
            <p:ph type="body" sz="quarter" idx="14"/>
          </p:nvPr>
        </p:nvSpPr>
        <p:spPr>
          <a:xfrm>
            <a:off x="4572000" y="5985511"/>
            <a:ext cx="3886200" cy="274320"/>
          </a:xfrm>
        </p:spPr>
        <p:txBody>
          <a:bodyPr/>
          <a:lstStyle>
            <a:lvl1pPr marL="0" indent="0" algn="r">
              <a:buNone/>
              <a:defRPr sz="1200" baseline="0"/>
            </a:lvl1pPr>
            <a:lvl2pPr>
              <a:defRPr sz="1200"/>
            </a:lvl2pPr>
            <a:lvl3pPr>
              <a:defRPr sz="1200"/>
            </a:lvl3pPr>
            <a:lvl4pPr>
              <a:defRPr sz="1200"/>
            </a:lvl4pPr>
            <a:lvl5pPr>
              <a:defRPr sz="1200"/>
            </a:lvl5pPr>
          </a:lstStyle>
          <a:p>
            <a:pPr lvl="0"/>
            <a:r>
              <a:rPr lang="en-US"/>
              <a:t>Click to edit Master text styles</a:t>
            </a:r>
          </a:p>
        </p:txBody>
      </p:sp>
      <p:sp>
        <p:nvSpPr>
          <p:cNvPr id="8" name="Date Placeholder 3"/>
          <p:cNvSpPr>
            <a:spLocks noGrp="1"/>
          </p:cNvSpPr>
          <p:nvPr>
            <p:ph type="dt" sz="half" idx="15"/>
          </p:nvPr>
        </p:nvSpPr>
        <p:spPr/>
        <p:txBody>
          <a:bodyPr/>
          <a:lstStyle>
            <a:lvl1pPr>
              <a:defRPr/>
            </a:lvl1pPr>
          </a:lstStyle>
          <a:p>
            <a:pPr>
              <a:defRPr/>
            </a:pPr>
            <a:fld id="{B3A09448-3FF5-CA4A-96C9-317021C9732E}" type="datetime1">
              <a:rPr lang="en-US"/>
              <a:pPr>
                <a:defRPr/>
              </a:pPr>
              <a:t>3/13/19</a:t>
            </a:fld>
            <a:endParaRPr lang="en-US"/>
          </a:p>
        </p:txBody>
      </p:sp>
      <p:sp>
        <p:nvSpPr>
          <p:cNvPr id="9" name="Slide Number Placeholder 5"/>
          <p:cNvSpPr>
            <a:spLocks noGrp="1"/>
          </p:cNvSpPr>
          <p:nvPr>
            <p:ph type="sldNum" sz="quarter" idx="16"/>
          </p:nvPr>
        </p:nvSpPr>
        <p:spPr/>
        <p:txBody>
          <a:bodyPr/>
          <a:lstStyle>
            <a:lvl1pPr>
              <a:defRPr/>
            </a:lvl1pPr>
          </a:lstStyle>
          <a:p>
            <a:pPr>
              <a:defRPr/>
            </a:pPr>
            <a:fld id="{A9C70EE8-5C8C-1F48-9EEA-4C3755472A13}" type="slidenum">
              <a:rPr lang="en-US" altLang="en-US"/>
              <a:pPr>
                <a:defRPr/>
              </a:pPr>
              <a:t>‹#›</a:t>
            </a:fld>
            <a:endParaRPr lang="en-US" altLang="en-US"/>
          </a:p>
        </p:txBody>
      </p:sp>
    </p:spTree>
    <p:extLst>
      <p:ext uri="{BB962C8B-B14F-4D97-AF65-F5344CB8AC3E}">
        <p14:creationId xmlns:p14="http://schemas.microsoft.com/office/powerpoint/2010/main" val="284520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098" y="1245048"/>
            <a:ext cx="8609134" cy="4860000"/>
          </a:xfrm>
        </p:spPr>
        <p:txBody>
          <a:bodyPr lIns="0" tIns="0" rIns="0" bIns="0"/>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42944513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636547C-F0E8-4D9C-ADA0-91109343EC8E}" type="datetime1">
              <a:rPr lang="en-US" altLang="en-US" smtClean="0"/>
              <a:t>3/13/19</a:t>
            </a:fld>
            <a:endParaRPr lang="en-US" altLang="en-US" dirty="0"/>
          </a:p>
        </p:txBody>
      </p:sp>
      <p:sp>
        <p:nvSpPr>
          <p:cNvPr id="4" name="Slide Number Placeholder 3"/>
          <p:cNvSpPr>
            <a:spLocks noGrp="1"/>
          </p:cNvSpPr>
          <p:nvPr>
            <p:ph type="sldNum" sz="quarter" idx="11"/>
          </p:nvPr>
        </p:nvSpPr>
        <p:spPr/>
        <p:txBody>
          <a:bodyPr/>
          <a:lstStyle/>
          <a:p>
            <a:pPr>
              <a:defRPr/>
            </a:pPr>
            <a:fld id="{56D2BB32-5C34-47A2-B845-53431E3B61BC}" type="slidenum">
              <a:rPr lang="en-US" altLang="en-US"/>
              <a:pPr>
                <a:defRPr/>
              </a:pPr>
              <a:t>‹#›</a:t>
            </a:fld>
            <a:endParaRPr lang="en-US" altLang="en-US"/>
          </a:p>
        </p:txBody>
      </p:sp>
      <p:sp>
        <p:nvSpPr>
          <p:cNvPr id="6" name="Content Placeholder 5"/>
          <p:cNvSpPr>
            <a:spLocks noGrp="1"/>
          </p:cNvSpPr>
          <p:nvPr>
            <p:ph sz="quarter" idx="12"/>
          </p:nvPr>
        </p:nvSpPr>
        <p:spPr>
          <a:xfrm>
            <a:off x="4572000" y="1701800"/>
            <a:ext cx="4320480" cy="4607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3"/>
          </p:nvPr>
        </p:nvSpPr>
        <p:spPr>
          <a:xfrm>
            <a:off x="221092" y="1701800"/>
            <a:ext cx="4321175" cy="4607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24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5144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utline Layout">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09600" y="279400"/>
            <a:ext cx="8305800" cy="553998"/>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3000" b="1" dirty="0">
                <a:ea typeface="+mn-ea"/>
              </a:rPr>
              <a:t>Presentation Outline</a:t>
            </a:r>
          </a:p>
        </p:txBody>
      </p:sp>
      <p:sp>
        <p:nvSpPr>
          <p:cNvPr id="8" name="Text Placeholder 7"/>
          <p:cNvSpPr>
            <a:spLocks noGrp="1"/>
          </p:cNvSpPr>
          <p:nvPr>
            <p:ph type="body" sz="quarter" idx="12"/>
          </p:nvPr>
        </p:nvSpPr>
        <p:spPr>
          <a:xfrm>
            <a:off x="685800" y="1285875"/>
            <a:ext cx="7543800" cy="4572000"/>
          </a:xfrm>
        </p:spPr>
        <p:txBody>
          <a:bodyPr/>
          <a:lstStyle>
            <a:lvl1pPr marL="457189" indent="-457189">
              <a:buFont typeface="+mj-lt"/>
              <a:buAutoNum type="romanUcPeriod"/>
              <a:defRPr sz="2200" b="1"/>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
          <p:cNvSpPr>
            <a:spLocks noGrp="1"/>
          </p:cNvSpPr>
          <p:nvPr>
            <p:ph type="dt" sz="half" idx="13"/>
          </p:nvPr>
        </p:nvSpPr>
        <p:spPr/>
        <p:txBody>
          <a:bodyPr/>
          <a:lstStyle>
            <a:lvl1pPr>
              <a:defRPr/>
            </a:lvl1pPr>
          </a:lstStyle>
          <a:p>
            <a:pPr>
              <a:defRPr/>
            </a:pPr>
            <a:fld id="{77F411C3-A56E-EF49-89F6-84D869599541}" type="datetime1">
              <a:rPr lang="en-US"/>
              <a:pPr>
                <a:defRPr/>
              </a:pPr>
              <a:t>3/13/19</a:t>
            </a:fld>
            <a:endParaRPr lang="en-US"/>
          </a:p>
        </p:txBody>
      </p:sp>
      <p:sp>
        <p:nvSpPr>
          <p:cNvPr id="5" name="Slide Number Placeholder 3"/>
          <p:cNvSpPr>
            <a:spLocks noGrp="1"/>
          </p:cNvSpPr>
          <p:nvPr>
            <p:ph type="sldNum" sz="quarter" idx="14"/>
          </p:nvPr>
        </p:nvSpPr>
        <p:spPr/>
        <p:txBody>
          <a:bodyPr/>
          <a:lstStyle>
            <a:lvl1pPr>
              <a:defRPr/>
            </a:lvl1pPr>
          </a:lstStyle>
          <a:p>
            <a:pPr>
              <a:defRPr/>
            </a:pPr>
            <a:fld id="{2DAB3E67-E818-E74C-8C1C-F615D1F410CA}" type="slidenum">
              <a:rPr lang="en-US" altLang="en-US"/>
              <a:pPr>
                <a:defRPr/>
              </a:pPr>
              <a:t>‹#›</a:t>
            </a:fld>
            <a:endParaRPr lang="en-US" altLang="en-US"/>
          </a:p>
        </p:txBody>
      </p:sp>
    </p:spTree>
    <p:extLst>
      <p:ext uri="{BB962C8B-B14F-4D97-AF65-F5344CB8AC3E}">
        <p14:creationId xmlns:p14="http://schemas.microsoft.com/office/powerpoint/2010/main" val="177769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Text Layou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457200" y="381000"/>
            <a:ext cx="8229600" cy="685800"/>
          </a:xfrm>
          <a:prstGeom prst="rect">
            <a:avLst/>
          </a:prstGeom>
          <a:noFill/>
          <a:ln w="9525">
            <a:noFill/>
            <a:miter lim="800000"/>
            <a:headEnd/>
            <a:tailEnd/>
          </a:ln>
        </p:spPr>
        <p:txBody>
          <a:bodyPr/>
          <a:lstStyle/>
          <a:p>
            <a:pPr lvl="0"/>
            <a:r>
              <a:rPr lang="en-US" altLang="en-US" dirty="0"/>
              <a:t>Click to edit Master title style</a:t>
            </a:r>
          </a:p>
        </p:txBody>
      </p:sp>
      <p:sp>
        <p:nvSpPr>
          <p:cNvPr id="8" name="Text Placeholder 2"/>
          <p:cNvSpPr>
            <a:spLocks noGrp="1"/>
          </p:cNvSpPr>
          <p:nvPr>
            <p:ph idx="1"/>
          </p:nvPr>
        </p:nvSpPr>
        <p:spPr bwMode="auto">
          <a:xfrm>
            <a:off x="457200" y="1295400"/>
            <a:ext cx="8229600" cy="4708525"/>
          </a:xfrm>
          <a:prstGeom prst="rect">
            <a:avLst/>
          </a:prstGeom>
          <a:noFill/>
          <a:ln w="9525">
            <a:noFill/>
            <a:miter lim="800000"/>
            <a:headEnd/>
            <a:tailEnd/>
          </a:ln>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10"/>
          </p:nvPr>
        </p:nvSpPr>
        <p:spPr/>
        <p:txBody>
          <a:bodyPr/>
          <a:lstStyle>
            <a:lvl1pPr>
              <a:defRPr/>
            </a:lvl1pPr>
          </a:lstStyle>
          <a:p>
            <a:pPr>
              <a:defRPr/>
            </a:pPr>
            <a:fld id="{D54BA9BF-1CF0-7F4E-A21C-C94F2F88A05D}" type="datetime1">
              <a:rPr lang="en-US"/>
              <a:pPr>
                <a:defRPr/>
              </a:pPr>
              <a:t>3/13/19</a:t>
            </a:fld>
            <a:endParaRPr lang="en-US"/>
          </a:p>
        </p:txBody>
      </p:sp>
      <p:sp>
        <p:nvSpPr>
          <p:cNvPr id="5" name="Slide Number Placeholder 5"/>
          <p:cNvSpPr>
            <a:spLocks noGrp="1"/>
          </p:cNvSpPr>
          <p:nvPr>
            <p:ph type="sldNum" sz="quarter" idx="11"/>
          </p:nvPr>
        </p:nvSpPr>
        <p:spPr/>
        <p:txBody>
          <a:bodyPr/>
          <a:lstStyle>
            <a:lvl1pPr>
              <a:defRPr/>
            </a:lvl1pPr>
          </a:lstStyle>
          <a:p>
            <a:pPr>
              <a:defRPr/>
            </a:pPr>
            <a:fld id="{2F74BE1B-B2DC-0945-A775-4E6A083966FF}" type="slidenum">
              <a:rPr lang="en-US" altLang="en-US"/>
              <a:pPr>
                <a:defRPr/>
              </a:pPr>
              <a:t>‹#›</a:t>
            </a:fld>
            <a:endParaRPr lang="en-US" altLang="en-US"/>
          </a:p>
        </p:txBody>
      </p:sp>
    </p:spTree>
    <p:extLst>
      <p:ext uri="{BB962C8B-B14F-4D97-AF65-F5344CB8AC3E}">
        <p14:creationId xmlns:p14="http://schemas.microsoft.com/office/powerpoint/2010/main" val="103524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lvl1pPr algn="ctr">
              <a:defRPr sz="2400">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fld id="{291C85AE-A165-D94E-B70D-91A5249BD45B}" type="datetime1">
              <a:rPr lang="en-US"/>
              <a:pPr>
                <a:defRPr/>
              </a:pPr>
              <a:t>3/13/19</a:t>
            </a:fld>
            <a:endParaRPr lang="en-US"/>
          </a:p>
        </p:txBody>
      </p:sp>
      <p:sp>
        <p:nvSpPr>
          <p:cNvPr id="4" name="Slide Number Placeholder 3"/>
          <p:cNvSpPr>
            <a:spLocks noGrp="1"/>
          </p:cNvSpPr>
          <p:nvPr>
            <p:ph type="sldNum" sz="quarter" idx="11"/>
          </p:nvPr>
        </p:nvSpPr>
        <p:spPr/>
        <p:txBody>
          <a:bodyPr/>
          <a:lstStyle>
            <a:lvl1pPr>
              <a:defRPr/>
            </a:lvl1pPr>
          </a:lstStyle>
          <a:p>
            <a:pPr>
              <a:defRPr/>
            </a:pPr>
            <a:fld id="{4401862A-3214-8143-861A-6967AB9D5FA1}" type="slidenum">
              <a:rPr lang="en-US" altLang="en-US"/>
              <a:pPr>
                <a:defRPr/>
              </a:pPr>
              <a:t>‹#›</a:t>
            </a:fld>
            <a:endParaRPr lang="en-US" altLang="en-US"/>
          </a:p>
        </p:txBody>
      </p:sp>
    </p:spTree>
    <p:extLst>
      <p:ext uri="{BB962C8B-B14F-4D97-AF65-F5344CB8AC3E}">
        <p14:creationId xmlns:p14="http://schemas.microsoft.com/office/powerpoint/2010/main" val="229114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1DFE38-1B7D-42E4-B43D-FBE08BB0F7E9}" type="datetimeFigureOut">
              <a:rPr lang="en-US"/>
              <a:pPr>
                <a:defRPr/>
              </a:pPr>
              <a:t>3/13/19</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1196790-40B0-1943-A613-7982CB5CC3C6}" type="slidenum">
              <a:rPr lang="en-US" altLang="en-US"/>
              <a:pPr>
                <a:defRPr/>
              </a:pPr>
              <a:t>‹#›</a:t>
            </a:fld>
            <a:endParaRPr lang="en-US" altLang="en-US"/>
          </a:p>
        </p:txBody>
      </p:sp>
    </p:spTree>
    <p:extLst>
      <p:ext uri="{BB962C8B-B14F-4D97-AF65-F5344CB8AC3E}">
        <p14:creationId xmlns:p14="http://schemas.microsoft.com/office/powerpoint/2010/main" val="364906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857" b="1" cap="a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1786">
                <a:solidFill>
                  <a:schemeClr val="tx1">
                    <a:tint val="75000"/>
                  </a:schemeClr>
                </a:solidFill>
                <a:latin typeface="Arial" pitchFamily="34" charset="0"/>
                <a:cs typeface="Arial" pitchFamily="34" charset="0"/>
              </a:defRPr>
            </a:lvl1pPr>
            <a:lvl2pPr marL="408178" indent="0">
              <a:buNone/>
              <a:defRPr sz="1607">
                <a:solidFill>
                  <a:schemeClr val="tx1">
                    <a:tint val="75000"/>
                  </a:schemeClr>
                </a:solidFill>
              </a:defRPr>
            </a:lvl2pPr>
            <a:lvl3pPr marL="816356" indent="0">
              <a:buNone/>
              <a:defRPr sz="1428">
                <a:solidFill>
                  <a:schemeClr val="tx1">
                    <a:tint val="75000"/>
                  </a:schemeClr>
                </a:solidFill>
              </a:defRPr>
            </a:lvl3pPr>
            <a:lvl4pPr marL="1224533" indent="0">
              <a:buNone/>
              <a:defRPr sz="1250">
                <a:solidFill>
                  <a:schemeClr val="tx1">
                    <a:tint val="75000"/>
                  </a:schemeClr>
                </a:solidFill>
              </a:defRPr>
            </a:lvl4pPr>
            <a:lvl5pPr marL="1632713" indent="0">
              <a:buNone/>
              <a:defRPr sz="1250">
                <a:solidFill>
                  <a:schemeClr val="tx1">
                    <a:tint val="75000"/>
                  </a:schemeClr>
                </a:solidFill>
              </a:defRPr>
            </a:lvl5pPr>
            <a:lvl6pPr marL="2040890" indent="0">
              <a:buNone/>
              <a:defRPr sz="1250">
                <a:solidFill>
                  <a:schemeClr val="tx1">
                    <a:tint val="75000"/>
                  </a:schemeClr>
                </a:solidFill>
              </a:defRPr>
            </a:lvl6pPr>
            <a:lvl7pPr marL="2449068" indent="0">
              <a:buNone/>
              <a:defRPr sz="1250">
                <a:solidFill>
                  <a:schemeClr val="tx1">
                    <a:tint val="75000"/>
                  </a:schemeClr>
                </a:solidFill>
              </a:defRPr>
            </a:lvl7pPr>
            <a:lvl8pPr marL="2857246" indent="0">
              <a:buNone/>
              <a:defRPr sz="1250">
                <a:solidFill>
                  <a:schemeClr val="tx1">
                    <a:tint val="75000"/>
                  </a:schemeClr>
                </a:solidFill>
              </a:defRPr>
            </a:lvl8pPr>
            <a:lvl9pPr marL="3265424" indent="0">
              <a:buNone/>
              <a:defRPr sz="12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8228797-4E03-8245-9EF1-DA067C293CB9}" type="datetime1">
              <a:rPr lang="en-US"/>
              <a:pPr>
                <a:defRPr/>
              </a:pPr>
              <a:t>3/13/19</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A344CC0-E054-834B-859D-3A5989C0EAC2}" type="slidenum">
              <a:rPr lang="en-US" altLang="en-US"/>
              <a:pPr>
                <a:defRPr/>
              </a:pPr>
              <a:t>‹#›</a:t>
            </a:fld>
            <a:endParaRPr lang="en-US" altLang="en-US"/>
          </a:p>
        </p:txBody>
      </p:sp>
    </p:spTree>
    <p:extLst>
      <p:ext uri="{BB962C8B-B14F-4D97-AF65-F5344CB8AC3E}">
        <p14:creationId xmlns:p14="http://schemas.microsoft.com/office/powerpoint/2010/main" val="217194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429000"/>
            <a:ext cx="7772400" cy="1371600"/>
          </a:xfrm>
        </p:spPr>
        <p:txBody>
          <a:bodyPr/>
          <a:lstStyle>
            <a:lvl1pPr marL="0" indent="0" algn="l">
              <a:buNone/>
              <a:defRPr>
                <a:solidFill>
                  <a:schemeClr val="tx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sp>
        <p:nvSpPr>
          <p:cNvPr id="7" name="Title 6"/>
          <p:cNvSpPr>
            <a:spLocks noGrp="1"/>
          </p:cNvSpPr>
          <p:nvPr>
            <p:ph type="title"/>
          </p:nvPr>
        </p:nvSpPr>
        <p:spPr>
          <a:xfrm>
            <a:off x="685800" y="2148840"/>
            <a:ext cx="7772400" cy="1280160"/>
          </a:xfrm>
        </p:spPr>
        <p:txBody>
          <a:bodyPr>
            <a:normAutofit/>
          </a:bodyPr>
          <a:lstStyle>
            <a:lvl1pPr algn="l">
              <a:defRPr sz="4000" b="1">
                <a:solidFill>
                  <a:schemeClr val="tx1"/>
                </a:solidFill>
              </a:defRPr>
            </a:lvl1pPr>
          </a:lstStyle>
          <a:p>
            <a:r>
              <a:rPr lang="en-US" dirty="0"/>
              <a:t>Click to edit Master title style</a:t>
            </a:r>
          </a:p>
        </p:txBody>
      </p:sp>
      <p:sp>
        <p:nvSpPr>
          <p:cNvPr id="12" name="Text Placeholder 11"/>
          <p:cNvSpPr>
            <a:spLocks noGrp="1"/>
          </p:cNvSpPr>
          <p:nvPr>
            <p:ph type="body" sz="quarter" idx="10"/>
          </p:nvPr>
        </p:nvSpPr>
        <p:spPr>
          <a:xfrm>
            <a:off x="4572003" y="5250561"/>
            <a:ext cx="3886199" cy="310896"/>
          </a:xfrm>
        </p:spPr>
        <p:txBody>
          <a:bodyPr>
            <a:noAutofit/>
          </a:bodyPr>
          <a:lstStyle>
            <a:lvl1pPr marL="0" indent="0" algn="r">
              <a:buNone/>
              <a:defRPr sz="1400" b="1" cap="all"/>
            </a:lvl1pPr>
            <a:lvl2pPr marL="457178" indent="0">
              <a:buNone/>
              <a:defRPr sz="1400"/>
            </a:lvl2pPr>
            <a:lvl3pPr marL="914355" indent="0">
              <a:buNone/>
              <a:defRPr sz="1400"/>
            </a:lvl3pPr>
            <a:lvl4pPr marL="1371532" indent="0">
              <a:buNone/>
              <a:defRPr sz="1400"/>
            </a:lvl4pPr>
            <a:lvl5pPr marL="1828709" indent="0">
              <a:buNone/>
              <a:defRPr sz="1400"/>
            </a:lvl5pPr>
          </a:lstStyle>
          <a:p>
            <a:pPr lvl="0"/>
            <a:r>
              <a:rPr lang="en-US"/>
              <a:t>Click to edit Master text styles</a:t>
            </a:r>
          </a:p>
        </p:txBody>
      </p:sp>
      <p:sp>
        <p:nvSpPr>
          <p:cNvPr id="14" name="Text Placeholder 13"/>
          <p:cNvSpPr>
            <a:spLocks noGrp="1"/>
          </p:cNvSpPr>
          <p:nvPr>
            <p:ph type="body" sz="quarter" idx="11"/>
          </p:nvPr>
        </p:nvSpPr>
        <p:spPr>
          <a:xfrm>
            <a:off x="4572003" y="5574623"/>
            <a:ext cx="3886198" cy="274320"/>
          </a:xfrm>
        </p:spPr>
        <p:txBody>
          <a:bodyPr>
            <a:noAutofit/>
          </a:bodyPr>
          <a:lstStyle>
            <a:lvl1pPr marL="0" indent="0" algn="r">
              <a:buNone/>
              <a:defRPr sz="1200" baseline="0"/>
            </a:lvl1pPr>
            <a:lvl2pPr marL="457178" indent="0">
              <a:buNone/>
              <a:defRPr sz="1400"/>
            </a:lvl2pPr>
            <a:lvl3pPr marL="914355" indent="0">
              <a:buNone/>
              <a:defRPr sz="1400"/>
            </a:lvl3pPr>
            <a:lvl4pPr marL="1371532" indent="0">
              <a:buNone/>
              <a:defRPr sz="1400"/>
            </a:lvl4pPr>
            <a:lvl5pPr marL="1828709" indent="0">
              <a:buNone/>
              <a:defRPr sz="1400"/>
            </a:lvl5pPr>
          </a:lstStyle>
          <a:p>
            <a:pPr lvl="0"/>
            <a:r>
              <a:rPr lang="en-US"/>
              <a:t>Click to edit Master text styles</a:t>
            </a:r>
          </a:p>
        </p:txBody>
      </p:sp>
      <p:sp>
        <p:nvSpPr>
          <p:cNvPr id="10" name="Text Placeholder 9"/>
          <p:cNvSpPr>
            <a:spLocks noGrp="1"/>
          </p:cNvSpPr>
          <p:nvPr>
            <p:ph type="body" sz="quarter" idx="14"/>
          </p:nvPr>
        </p:nvSpPr>
        <p:spPr>
          <a:xfrm>
            <a:off x="4572000" y="5985511"/>
            <a:ext cx="3886200" cy="274320"/>
          </a:xfrm>
        </p:spPr>
        <p:txBody>
          <a:bodyPr/>
          <a:lstStyle>
            <a:lvl1pPr marL="0" indent="0" algn="r">
              <a:buNone/>
              <a:defRPr sz="1200" baseline="0"/>
            </a:lvl1pPr>
            <a:lvl2pPr>
              <a:defRPr sz="1200"/>
            </a:lvl2pPr>
            <a:lvl3pPr>
              <a:defRPr sz="1200"/>
            </a:lvl3pPr>
            <a:lvl4pPr>
              <a:defRPr sz="1200"/>
            </a:lvl4pPr>
            <a:lvl5pPr>
              <a:defRPr sz="1200"/>
            </a:lvl5pPr>
          </a:lstStyle>
          <a:p>
            <a:pPr lvl="0"/>
            <a:r>
              <a:rPr lang="en-US"/>
              <a:t>Click to edit Master text styles</a:t>
            </a:r>
          </a:p>
        </p:txBody>
      </p:sp>
      <p:sp>
        <p:nvSpPr>
          <p:cNvPr id="9" name="Date Placeholder 3"/>
          <p:cNvSpPr>
            <a:spLocks noGrp="1"/>
          </p:cNvSpPr>
          <p:nvPr>
            <p:ph type="dt" sz="half" idx="15"/>
          </p:nvPr>
        </p:nvSpPr>
        <p:spPr/>
        <p:txBody>
          <a:bodyPr/>
          <a:lstStyle>
            <a:lvl1pPr>
              <a:defRPr/>
            </a:lvl1pPr>
          </a:lstStyle>
          <a:p>
            <a:pPr>
              <a:defRPr/>
            </a:pPr>
            <a:fld id="{B78E9EC6-91D4-4D88-B84A-E1E78B621463}" type="datetime1">
              <a:rPr lang="en-US"/>
              <a:pPr>
                <a:defRPr/>
              </a:pPr>
              <a:t>3/13/19</a:t>
            </a:fld>
            <a:endParaRPr lang="en-US"/>
          </a:p>
        </p:txBody>
      </p:sp>
      <p:sp>
        <p:nvSpPr>
          <p:cNvPr id="11" name="Slide Number Placeholder 5"/>
          <p:cNvSpPr>
            <a:spLocks noGrp="1"/>
          </p:cNvSpPr>
          <p:nvPr>
            <p:ph type="sldNum" sz="quarter" idx="16"/>
          </p:nvPr>
        </p:nvSpPr>
        <p:spPr/>
        <p:txBody>
          <a:bodyPr/>
          <a:lstStyle>
            <a:lvl1pPr>
              <a:defRPr smtClean="0"/>
            </a:lvl1pPr>
          </a:lstStyle>
          <a:p>
            <a:pPr>
              <a:defRPr/>
            </a:pPr>
            <a:fld id="{3C7BE7BF-055F-47F7-A50A-D1BA43B9351C}" type="slidenum">
              <a:rPr lang="en-US" altLang="en-US"/>
              <a:pPr>
                <a:defRPr/>
              </a:pPr>
              <a:t>‹#›</a:t>
            </a:fld>
            <a:endParaRPr lang="en-US" altLang="en-US"/>
          </a:p>
        </p:txBody>
      </p:sp>
    </p:spTree>
    <p:extLst>
      <p:ext uri="{BB962C8B-B14F-4D97-AF65-F5344CB8AC3E}">
        <p14:creationId xmlns:p14="http://schemas.microsoft.com/office/powerpoint/2010/main" val="353364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8FAF9C6-D3BD-4C05-90CF-B0E0063EB559}" type="datetimeFigureOut">
              <a:rPr lang="en-US"/>
              <a:pPr>
                <a:defRPr/>
              </a:pPr>
              <a:t>3/13/19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8D5810-552E-4F42-839E-F9B0DB680BC9}" type="slidenum">
              <a:rPr lang="en-US"/>
              <a:pPr>
                <a:defRPr/>
              </a:pPr>
              <a:t>‹#›</a:t>
            </a:fld>
            <a:endParaRPr lang="en-US"/>
          </a:p>
        </p:txBody>
      </p:sp>
    </p:spTree>
    <p:extLst>
      <p:ext uri="{BB962C8B-B14F-4D97-AF65-F5344CB8AC3E}">
        <p14:creationId xmlns:p14="http://schemas.microsoft.com/office/powerpoint/2010/main" val="76014655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6717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
            <a:ext cx="822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95400"/>
            <a:ext cx="8229600" cy="4709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629400"/>
            <a:ext cx="2133600" cy="228600"/>
          </a:xfrm>
          <a:prstGeom prst="rect">
            <a:avLst/>
          </a:prstGeom>
        </p:spPr>
        <p:txBody>
          <a:bodyPr vert="horz" wrap="square" lIns="91440" tIns="45720" rIns="91440" bIns="45720" numCol="1" anchor="ctr" anchorCtr="0" compatLnSpc="1">
            <a:prstTxWarp prst="textNoShape">
              <a:avLst/>
            </a:prstTxWarp>
          </a:bodyPr>
          <a:lstStyle>
            <a:lvl1pPr eaLnBrk="1" hangingPunct="1">
              <a:defRPr sz="700">
                <a:solidFill>
                  <a:srgbClr val="BFBFBF"/>
                </a:solidFill>
                <a:latin typeface="Arial" pitchFamily="34" charset="0"/>
                <a:ea typeface="MS PGothic" pitchFamily="34" charset="-128"/>
                <a:cs typeface="+mn-cs"/>
              </a:defRPr>
            </a:lvl1pPr>
          </a:lstStyle>
          <a:p>
            <a:pPr>
              <a:defRPr/>
            </a:pPr>
            <a:fld id="{3B257670-5410-D94F-95E7-430B2E8E1363}" type="datetime1">
              <a:rPr lang="en-US"/>
              <a:pPr>
                <a:defRPr/>
              </a:pPr>
              <a:t>3/13/19</a:t>
            </a:fld>
            <a:endParaRPr lang="en-US"/>
          </a:p>
        </p:txBody>
      </p:sp>
      <p:sp>
        <p:nvSpPr>
          <p:cNvPr id="6" name="Slide Number Placeholder 5"/>
          <p:cNvSpPr>
            <a:spLocks noGrp="1"/>
          </p:cNvSpPr>
          <p:nvPr>
            <p:ph type="sldNum" sz="quarter" idx="4"/>
          </p:nvPr>
        </p:nvSpPr>
        <p:spPr>
          <a:xfrm>
            <a:off x="70104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BFBFBF"/>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74EF0EBF-760F-B542-807A-30794CEA30FB}" type="slidenum">
              <a:rPr lang="en-US" altLang="en-US"/>
              <a:pPr>
                <a:defRPr/>
              </a:pPr>
              <a:t>‹#›</a:t>
            </a:fld>
            <a:endParaRPr lang="en-US" altLang="en-US"/>
          </a:p>
        </p:txBody>
      </p:sp>
    </p:spTree>
    <p:extLst>
      <p:ext uri="{BB962C8B-B14F-4D97-AF65-F5344CB8AC3E}">
        <p14:creationId xmlns:p14="http://schemas.microsoft.com/office/powerpoint/2010/main" val="19714040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457189" rtl="0" eaLnBrk="0" fontAlgn="base" hangingPunct="0">
        <a:spcBef>
          <a:spcPct val="0"/>
        </a:spcBef>
        <a:spcAft>
          <a:spcPct val="0"/>
        </a:spcAft>
        <a:defRPr sz="3000" b="1" kern="1200">
          <a:solidFill>
            <a:schemeClr val="tx1"/>
          </a:solidFill>
          <a:latin typeface="+mj-lt"/>
          <a:ea typeface="MS PGothic" pitchFamily="34" charset="-128"/>
          <a:cs typeface="ＭＳ Ｐゴシック" charset="0"/>
        </a:defRPr>
      </a:lvl1pPr>
      <a:lvl2pPr algn="l" defTabSz="457189" rtl="0" eaLnBrk="0" fontAlgn="base" hangingPunct="0">
        <a:spcBef>
          <a:spcPct val="0"/>
        </a:spcBef>
        <a:spcAft>
          <a:spcPct val="0"/>
        </a:spcAft>
        <a:defRPr sz="3000" b="1">
          <a:solidFill>
            <a:schemeClr val="tx1"/>
          </a:solidFill>
          <a:latin typeface="Arial" charset="0"/>
          <a:ea typeface="MS PGothic" pitchFamily="34" charset="-128"/>
          <a:cs typeface="ＭＳ Ｐゴシック" charset="0"/>
        </a:defRPr>
      </a:lvl2pPr>
      <a:lvl3pPr algn="l" defTabSz="457189" rtl="0" eaLnBrk="0" fontAlgn="base" hangingPunct="0">
        <a:spcBef>
          <a:spcPct val="0"/>
        </a:spcBef>
        <a:spcAft>
          <a:spcPct val="0"/>
        </a:spcAft>
        <a:defRPr sz="3000" b="1">
          <a:solidFill>
            <a:schemeClr val="tx1"/>
          </a:solidFill>
          <a:latin typeface="Arial" charset="0"/>
          <a:ea typeface="MS PGothic" pitchFamily="34" charset="-128"/>
          <a:cs typeface="ＭＳ Ｐゴシック" charset="0"/>
        </a:defRPr>
      </a:lvl3pPr>
      <a:lvl4pPr algn="l" defTabSz="457189" rtl="0" eaLnBrk="0" fontAlgn="base" hangingPunct="0">
        <a:spcBef>
          <a:spcPct val="0"/>
        </a:spcBef>
        <a:spcAft>
          <a:spcPct val="0"/>
        </a:spcAft>
        <a:defRPr sz="3000" b="1">
          <a:solidFill>
            <a:schemeClr val="tx1"/>
          </a:solidFill>
          <a:latin typeface="Arial" charset="0"/>
          <a:ea typeface="MS PGothic" pitchFamily="34" charset="-128"/>
          <a:cs typeface="ＭＳ Ｐゴシック" charset="0"/>
        </a:defRPr>
      </a:lvl4pPr>
      <a:lvl5pPr algn="l" defTabSz="457189" rtl="0" eaLnBrk="0" fontAlgn="base" hangingPunct="0">
        <a:spcBef>
          <a:spcPct val="0"/>
        </a:spcBef>
        <a:spcAft>
          <a:spcPct val="0"/>
        </a:spcAft>
        <a:defRPr sz="3000" b="1">
          <a:solidFill>
            <a:schemeClr val="tx1"/>
          </a:solidFill>
          <a:latin typeface="Arial" charset="0"/>
          <a:ea typeface="MS PGothic" pitchFamily="34" charset="-128"/>
          <a:cs typeface="ＭＳ Ｐゴシック" charset="0"/>
        </a:defRPr>
      </a:lvl5pPr>
      <a:lvl6pPr marL="457189" algn="ctr" defTabSz="457189"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378" algn="ctr" defTabSz="457189"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892" indent="-342892" algn="l" defTabSz="457189"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charset="0"/>
        </a:defRPr>
      </a:lvl1pPr>
      <a:lvl2pPr marL="742931" indent="-285743" algn="l" defTabSz="457189" rtl="0" eaLnBrk="0" fontAlgn="base" hangingPunct="0">
        <a:spcBef>
          <a:spcPct val="20000"/>
        </a:spcBef>
        <a:spcAft>
          <a:spcPct val="0"/>
        </a:spcAft>
        <a:buFont typeface="Arial" charset="0"/>
        <a:buChar char="–"/>
        <a:defRPr sz="2200" kern="1200">
          <a:solidFill>
            <a:schemeClr val="tx1"/>
          </a:solidFill>
          <a:latin typeface="+mn-lt"/>
          <a:ea typeface="MS PGothic" pitchFamily="34" charset="-128"/>
          <a:cs typeface="+mn-cs"/>
        </a:defRPr>
      </a:lvl2pPr>
      <a:lvl3pPr marL="1142972" indent="-228594" algn="l" defTabSz="457189" rtl="0" eaLnBrk="0" fontAlgn="base" hangingPunct="0">
        <a:spcBef>
          <a:spcPct val="20000"/>
        </a:spcBef>
        <a:spcAft>
          <a:spcPct val="0"/>
        </a:spcAft>
        <a:buFont typeface="Arial" charset="0"/>
        <a:buChar char="•"/>
        <a:defRPr sz="2200" kern="1200">
          <a:solidFill>
            <a:schemeClr val="tx1"/>
          </a:solidFill>
          <a:latin typeface="+mn-lt"/>
          <a:ea typeface="MS PGothic" pitchFamily="34" charset="-128"/>
          <a:cs typeface="+mn-cs"/>
        </a:defRPr>
      </a:lvl3pPr>
      <a:lvl4pPr marL="1600160" indent="-228594" algn="l" defTabSz="457189" rtl="0" eaLnBrk="0" fontAlgn="base" hangingPunct="0">
        <a:spcBef>
          <a:spcPct val="20000"/>
        </a:spcBef>
        <a:spcAft>
          <a:spcPct val="0"/>
        </a:spcAft>
        <a:buFont typeface="Arial" charset="0"/>
        <a:buChar char="–"/>
        <a:defRPr sz="2200" kern="1200">
          <a:solidFill>
            <a:schemeClr val="tx1"/>
          </a:solidFill>
          <a:latin typeface="+mn-lt"/>
          <a:ea typeface="MS PGothic" pitchFamily="34" charset="-128"/>
          <a:cs typeface="+mn-cs"/>
        </a:defRPr>
      </a:lvl4pPr>
      <a:lvl5pPr marL="2057348" indent="-228594" algn="l" defTabSz="457189" rtl="0" eaLnBrk="0" fontAlgn="base" hangingPunct="0">
        <a:spcBef>
          <a:spcPct val="20000"/>
        </a:spcBef>
        <a:spcAft>
          <a:spcPct val="0"/>
        </a:spcAft>
        <a:buFont typeface="Arial" charset="0"/>
        <a:buChar char="»"/>
        <a:defRPr sz="2200" kern="1200">
          <a:solidFill>
            <a:schemeClr val="tx1"/>
          </a:solidFill>
          <a:latin typeface="+mn-lt"/>
          <a:ea typeface="MS PGothic"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39" y="303554"/>
            <a:ext cx="9192926" cy="3569832"/>
            <a:chOff x="-21552" y="1071508"/>
            <a:chExt cx="9938518" cy="3569832"/>
          </a:xfrm>
        </p:grpSpPr>
        <p:sp>
          <p:nvSpPr>
            <p:cNvPr id="10" name="TextBox 9"/>
            <p:cNvSpPr txBox="1"/>
            <p:nvPr/>
          </p:nvSpPr>
          <p:spPr>
            <a:xfrm>
              <a:off x="-5077" y="1071508"/>
              <a:ext cx="9922043" cy="1754326"/>
            </a:xfrm>
            <a:prstGeom prst="rect">
              <a:avLst/>
            </a:prstGeom>
            <a:solidFill>
              <a:schemeClr val="tx2"/>
            </a:solidFill>
          </p:spPr>
          <p:txBody>
            <a:bodyPr wrap="square" rtlCol="0" anchor="ctr">
              <a:spAutoFit/>
            </a:bodyPr>
            <a:lstStyle/>
            <a:p>
              <a:pPr lvl="0" algn="ctr" eaLnBrk="0" hangingPunct="0">
                <a:defRPr/>
              </a:pPr>
              <a:r>
                <a:rPr lang="en-PH" sz="3600" b="1" dirty="0">
                  <a:solidFill>
                    <a:schemeClr val="bg1"/>
                  </a:solidFill>
                  <a:latin typeface="Arial" panose="020B0604020202020204" pitchFamily="34" charset="0"/>
                </a:rPr>
                <a:t>PHILIPPINE IMPLEMENTATION</a:t>
              </a:r>
            </a:p>
            <a:p>
              <a:pPr lvl="0" algn="ctr" eaLnBrk="0" hangingPunct="0">
                <a:defRPr/>
              </a:pPr>
              <a:r>
                <a:rPr lang="en-PH" sz="3600" b="1" dirty="0">
                  <a:solidFill>
                    <a:schemeClr val="bg1"/>
                  </a:solidFill>
                  <a:latin typeface="Arial" panose="020B0604020202020204" pitchFamily="34" charset="0"/>
                </a:rPr>
                <a:t>ON THE AGREED CONCLUSIONS</a:t>
              </a:r>
            </a:p>
            <a:p>
              <a:pPr lvl="0" algn="ctr" eaLnBrk="0" hangingPunct="0">
                <a:defRPr/>
              </a:pPr>
              <a:r>
                <a:rPr lang="en-PH" sz="3600" b="1" dirty="0">
                  <a:solidFill>
                    <a:schemeClr val="bg1"/>
                  </a:solidFill>
                  <a:latin typeface="Arial" panose="020B0604020202020204" pitchFamily="34" charset="0"/>
                </a:rPr>
                <a:t>OF THE </a:t>
              </a:r>
            </a:p>
          </p:txBody>
        </p:sp>
        <p:cxnSp>
          <p:nvCxnSpPr>
            <p:cNvPr id="12" name="Straight Connector 11"/>
            <p:cNvCxnSpPr/>
            <p:nvPr/>
          </p:nvCxnSpPr>
          <p:spPr>
            <a:xfrm>
              <a:off x="-21552" y="4641340"/>
              <a:ext cx="992204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0" y="4038600"/>
            <a:ext cx="5486400" cy="2862322"/>
          </a:xfrm>
          <a:prstGeom prst="rect">
            <a:avLst/>
          </a:prstGeom>
          <a:noFill/>
        </p:spPr>
        <p:txBody>
          <a:bodyPr wrap="square" rtlCol="0">
            <a:spAutoFit/>
          </a:bodyPr>
          <a:lstStyle/>
          <a:p>
            <a:pPr algn="r"/>
            <a:r>
              <a:rPr lang="en-PH" sz="2000" b="1" dirty="0">
                <a:latin typeface="Arial" panose="020B0604020202020204" pitchFamily="34" charset="0"/>
              </a:rPr>
              <a:t>Director MARYANNE E.R. DARAUAY</a:t>
            </a:r>
          </a:p>
          <a:p>
            <a:pPr algn="r"/>
            <a:r>
              <a:rPr lang="en-PH" sz="2000" dirty="0">
                <a:latin typeface="Arial" panose="020B0604020202020204" pitchFamily="34" charset="0"/>
              </a:rPr>
              <a:t>National Economic and Development Authority</a:t>
            </a:r>
          </a:p>
          <a:p>
            <a:pPr algn="r"/>
            <a:r>
              <a:rPr lang="en-PH" sz="2000" dirty="0">
                <a:latin typeface="Arial" panose="020B0604020202020204" pitchFamily="34" charset="0"/>
              </a:rPr>
              <a:t>Republic of the Philippines</a:t>
            </a:r>
          </a:p>
          <a:p>
            <a:pPr algn="r"/>
            <a:endParaRPr lang="en-PH" sz="2000" dirty="0">
              <a:latin typeface="Arial" panose="020B0604020202020204" pitchFamily="34" charset="0"/>
            </a:endParaRPr>
          </a:p>
          <a:p>
            <a:pPr algn="r"/>
            <a:r>
              <a:rPr lang="en-PH" sz="2000" dirty="0">
                <a:latin typeface="Arial" panose="020B0604020202020204" pitchFamily="34" charset="0"/>
              </a:rPr>
              <a:t>63</a:t>
            </a:r>
            <a:r>
              <a:rPr lang="en-PH" sz="2000" baseline="30000" dirty="0">
                <a:latin typeface="Arial" panose="020B0604020202020204" pitchFamily="34" charset="0"/>
              </a:rPr>
              <a:t>rd</a:t>
            </a:r>
            <a:r>
              <a:rPr lang="en-PH" sz="2000" dirty="0">
                <a:latin typeface="Arial" panose="020B0604020202020204" pitchFamily="34" charset="0"/>
              </a:rPr>
              <a:t> Session of the Commission</a:t>
            </a:r>
          </a:p>
          <a:p>
            <a:pPr algn="r"/>
            <a:r>
              <a:rPr lang="en-PH" sz="2000" dirty="0">
                <a:latin typeface="Arial" panose="020B0604020202020204" pitchFamily="34" charset="0"/>
              </a:rPr>
              <a:t>on the Status of Women</a:t>
            </a:r>
          </a:p>
          <a:p>
            <a:pPr algn="r"/>
            <a:r>
              <a:rPr lang="en-PH" sz="2000" dirty="0">
                <a:latin typeface="Arial" panose="020B0604020202020204" pitchFamily="34" charset="0"/>
              </a:rPr>
              <a:t>13-14 March 2019</a:t>
            </a:r>
          </a:p>
          <a:p>
            <a:pPr algn="r"/>
            <a:r>
              <a:rPr lang="en-PH" sz="2000" dirty="0">
                <a:latin typeface="Arial" panose="020B0604020202020204" pitchFamily="34" charset="0"/>
              </a:rPr>
              <a:t>New York</a:t>
            </a:r>
          </a:p>
          <a:p>
            <a:pPr algn="r"/>
            <a:endParaRPr lang="en-PH" sz="2000" dirty="0">
              <a:latin typeface="Arial" panose="020B0604020202020204" pitchFamily="34" charset="0"/>
            </a:endParaRPr>
          </a:p>
        </p:txBody>
      </p:sp>
      <p:cxnSp>
        <p:nvCxnSpPr>
          <p:cNvPr id="7" name="Straight Connector 6"/>
          <p:cNvCxnSpPr/>
          <p:nvPr/>
        </p:nvCxnSpPr>
        <p:spPr>
          <a:xfrm>
            <a:off x="-17689" y="2445000"/>
            <a:ext cx="9177686"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2057879"/>
            <a:ext cx="7311571" cy="1815507"/>
          </a:xfrm>
          <a:prstGeom prst="rect">
            <a:avLst/>
          </a:prstGeom>
        </p:spPr>
      </p:pic>
      <p:pic>
        <p:nvPicPr>
          <p:cNvPr id="3" name="Picture 2"/>
          <p:cNvPicPr>
            <a:picLocks noChangeAspect="1"/>
          </p:cNvPicPr>
          <p:nvPr/>
        </p:nvPicPr>
        <p:blipFill>
          <a:blip r:embed="rId4"/>
          <a:stretch>
            <a:fillRect/>
          </a:stretch>
        </p:blipFill>
        <p:spPr>
          <a:xfrm>
            <a:off x="6993616" y="2062187"/>
            <a:ext cx="2159001" cy="1811199"/>
          </a:xfrm>
          <a:prstGeom prst="rect">
            <a:avLst/>
          </a:prstGeom>
        </p:spPr>
      </p:pic>
    </p:spTree>
    <p:extLst>
      <p:ext uri="{BB962C8B-B14F-4D97-AF65-F5344CB8AC3E}">
        <p14:creationId xmlns:p14="http://schemas.microsoft.com/office/powerpoint/2010/main" val="174311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78335" y="1066800"/>
            <a:ext cx="4597400" cy="3508653"/>
          </a:xfrm>
          <a:prstGeom prst="rect">
            <a:avLst/>
          </a:prstGeom>
          <a:noFill/>
        </p:spPr>
        <p:txBody>
          <a:bodyPr wrap="square" rtlCol="0">
            <a:spAutoFit/>
          </a:bodyPr>
          <a:lstStyle/>
          <a:p>
            <a:pPr algn="just"/>
            <a:r>
              <a:rPr lang="en-PH" sz="2100" b="1" dirty="0">
                <a:latin typeface="Arial" panose="020B0604020202020204" pitchFamily="34" charset="0"/>
              </a:rPr>
              <a:t>III. Strengthening Women’s Leadership and Full and Equal Participation in Decision-making</a:t>
            </a:r>
          </a:p>
          <a:p>
            <a:pPr algn="just"/>
            <a:endParaRPr lang="en-PH" sz="1500" b="1" dirty="0">
              <a:latin typeface="Arial" panose="020B0604020202020204" pitchFamily="34" charset="0"/>
            </a:endParaRPr>
          </a:p>
          <a:p>
            <a:pPr marL="257181" indent="-257181" algn="just">
              <a:buFont typeface="Arial" panose="020B0604020202020204" pitchFamily="34" charset="0"/>
              <a:buChar char="•"/>
            </a:pPr>
            <a:r>
              <a:rPr lang="en-PH" dirty="0"/>
              <a:t>Accelerating women’s political participation</a:t>
            </a:r>
          </a:p>
          <a:p>
            <a:pPr algn="just"/>
            <a:endParaRPr lang="en-PH" dirty="0"/>
          </a:p>
          <a:p>
            <a:pPr marL="742950" lvl="1" indent="-285750" algn="just">
              <a:buFontTx/>
              <a:buChar char="-"/>
            </a:pPr>
            <a:r>
              <a:rPr lang="en-PH" dirty="0">
                <a:latin typeface="Arial" panose="020B0604020202020204" pitchFamily="34" charset="0"/>
              </a:rPr>
              <a:t>Formulation of the Guidelines on promoting women’s integration in political parties and party-list organizations</a:t>
            </a:r>
          </a:p>
          <a:p>
            <a:pPr marL="742950" lvl="1" indent="-285750" algn="just">
              <a:buFontTx/>
              <a:buChar char="-"/>
            </a:pPr>
            <a:endParaRPr lang="en-PH" dirty="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27114" y="1197074"/>
            <a:ext cx="3664435" cy="2569096"/>
          </a:xfrm>
          <a:prstGeom prst="rect">
            <a:avLst/>
          </a:prstGeom>
        </p:spPr>
      </p:pic>
      <p:sp>
        <p:nvSpPr>
          <p:cNvPr id="6" name="TextBox 5"/>
          <p:cNvSpPr txBox="1"/>
          <p:nvPr/>
        </p:nvSpPr>
        <p:spPr>
          <a:xfrm>
            <a:off x="4876799" y="3740947"/>
            <a:ext cx="4114800" cy="215444"/>
          </a:xfrm>
          <a:prstGeom prst="rect">
            <a:avLst/>
          </a:prstGeom>
          <a:noFill/>
        </p:spPr>
        <p:txBody>
          <a:bodyPr wrap="square" rtlCol="0">
            <a:spAutoFit/>
          </a:bodyPr>
          <a:lstStyle/>
          <a:p>
            <a:r>
              <a:rPr lang="en-PH" sz="800" dirty="0"/>
              <a:t>Image source: https://www.rappler.com/move-ph/124248-women-politics-governance</a:t>
            </a:r>
          </a:p>
        </p:txBody>
      </p:sp>
      <p:sp>
        <p:nvSpPr>
          <p:cNvPr id="3" name="Rectangle 2"/>
          <p:cNvSpPr/>
          <p:nvPr/>
        </p:nvSpPr>
        <p:spPr>
          <a:xfrm>
            <a:off x="278334" y="4517677"/>
            <a:ext cx="4572000" cy="646331"/>
          </a:xfrm>
          <a:prstGeom prst="rect">
            <a:avLst/>
          </a:prstGeom>
        </p:spPr>
        <p:txBody>
          <a:bodyPr>
            <a:spAutoFit/>
          </a:bodyPr>
          <a:lstStyle/>
          <a:p>
            <a:pPr marL="257181" indent="-257181" algn="just">
              <a:buFont typeface="Arial" panose="020B0604020202020204" pitchFamily="34" charset="0"/>
              <a:buChar char="•"/>
            </a:pPr>
            <a:r>
              <a:rPr lang="en-PH" dirty="0"/>
              <a:t>Accelerating women’s equal participation in the civil service</a:t>
            </a:r>
          </a:p>
        </p:txBody>
      </p:sp>
      <p:graphicFrame>
        <p:nvGraphicFramePr>
          <p:cNvPr id="9" name="Table 8"/>
          <p:cNvGraphicFramePr>
            <a:graphicFrameLocks noGrp="1"/>
          </p:cNvGraphicFramePr>
          <p:nvPr>
            <p:extLst>
              <p:ext uri="{D42A27DB-BD31-4B8C-83A1-F6EECF244321}">
                <p14:modId xmlns:p14="http://schemas.microsoft.com/office/powerpoint/2010/main" val="3173733373"/>
              </p:ext>
            </p:extLst>
          </p:nvPr>
        </p:nvGraphicFramePr>
        <p:xfrm>
          <a:off x="4875734" y="4021455"/>
          <a:ext cx="4115865" cy="2377440"/>
        </p:xfrm>
        <a:graphic>
          <a:graphicData uri="http://schemas.openxmlformats.org/drawingml/2006/table">
            <a:tbl>
              <a:tblPr firstRow="1" bandRow="1">
                <a:tableStyleId>{5C22544A-7EE6-4342-B048-85BDC9FD1C3A}</a:tableStyleId>
              </a:tblPr>
              <a:tblGrid>
                <a:gridCol w="1371955">
                  <a:extLst>
                    <a:ext uri="{9D8B030D-6E8A-4147-A177-3AD203B41FA5}">
                      <a16:colId xmlns:a16="http://schemas.microsoft.com/office/drawing/2014/main" val="1124282977"/>
                    </a:ext>
                  </a:extLst>
                </a:gridCol>
                <a:gridCol w="1371955">
                  <a:extLst>
                    <a:ext uri="{9D8B030D-6E8A-4147-A177-3AD203B41FA5}">
                      <a16:colId xmlns:a16="http://schemas.microsoft.com/office/drawing/2014/main" val="2769969421"/>
                    </a:ext>
                  </a:extLst>
                </a:gridCol>
                <a:gridCol w="1371955">
                  <a:extLst>
                    <a:ext uri="{9D8B030D-6E8A-4147-A177-3AD203B41FA5}">
                      <a16:colId xmlns:a16="http://schemas.microsoft.com/office/drawing/2014/main" val="1952560967"/>
                    </a:ext>
                  </a:extLst>
                </a:gridCol>
              </a:tblGrid>
              <a:tr h="595707">
                <a:tc gridSpan="3">
                  <a:txBody>
                    <a:bodyPr/>
                    <a:lstStyle/>
                    <a:p>
                      <a:pPr algn="ctr"/>
                      <a:r>
                        <a:rPr lang="en-PH" dirty="0"/>
                        <a:t>Occupied Third-level Positions</a:t>
                      </a:r>
                      <a:r>
                        <a:rPr lang="en-PH" baseline="0" dirty="0"/>
                        <a:t> in the Government (as of Dec. 2018)</a:t>
                      </a:r>
                      <a:endParaRPr lang="en-PH" dirty="0"/>
                    </a:p>
                  </a:txBody>
                  <a:tcPr/>
                </a:tc>
                <a:tc hMerge="1">
                  <a:txBody>
                    <a:bodyPr/>
                    <a:lstStyle/>
                    <a:p>
                      <a:endParaRPr lang="en-PH" dirty="0"/>
                    </a:p>
                  </a:txBody>
                  <a:tcPr/>
                </a:tc>
                <a:tc hMerge="1">
                  <a:txBody>
                    <a:bodyPr/>
                    <a:lstStyle/>
                    <a:p>
                      <a:endParaRPr lang="en-PH" dirty="0"/>
                    </a:p>
                  </a:txBody>
                  <a:tcPr/>
                </a:tc>
                <a:extLst>
                  <a:ext uri="{0D108BD9-81ED-4DB2-BD59-A6C34878D82A}">
                    <a16:rowId xmlns:a16="http://schemas.microsoft.com/office/drawing/2014/main" val="75578216"/>
                  </a:ext>
                </a:extLst>
              </a:tr>
              <a:tr h="595707">
                <a:tc>
                  <a:txBody>
                    <a:bodyPr/>
                    <a:lstStyle/>
                    <a:p>
                      <a:endParaRPr lang="en-PH" dirty="0"/>
                    </a:p>
                  </a:txBody>
                  <a:tcPr/>
                </a:tc>
                <a:tc>
                  <a:txBody>
                    <a:bodyPr/>
                    <a:lstStyle/>
                    <a:p>
                      <a:r>
                        <a:rPr lang="en-PH" dirty="0"/>
                        <a:t>No. of</a:t>
                      </a:r>
                      <a:r>
                        <a:rPr lang="en-PH" baseline="0" dirty="0"/>
                        <a:t> Positions</a:t>
                      </a:r>
                      <a:endParaRPr lang="en-PH" dirty="0"/>
                    </a:p>
                  </a:txBody>
                  <a:tcPr/>
                </a:tc>
                <a:tc>
                  <a:txBody>
                    <a:bodyPr/>
                    <a:lstStyle/>
                    <a:p>
                      <a:r>
                        <a:rPr lang="en-PH" dirty="0"/>
                        <a:t>Percentage Share</a:t>
                      </a:r>
                    </a:p>
                  </a:txBody>
                  <a:tcPr/>
                </a:tc>
                <a:extLst>
                  <a:ext uri="{0D108BD9-81ED-4DB2-BD59-A6C34878D82A}">
                    <a16:rowId xmlns:a16="http://schemas.microsoft.com/office/drawing/2014/main" val="1754616295"/>
                  </a:ext>
                </a:extLst>
              </a:tr>
              <a:tr h="345132">
                <a:tc>
                  <a:txBody>
                    <a:bodyPr/>
                    <a:lstStyle/>
                    <a:p>
                      <a:r>
                        <a:rPr lang="en-PH" dirty="0"/>
                        <a:t>Male</a:t>
                      </a:r>
                    </a:p>
                  </a:txBody>
                  <a:tcPr/>
                </a:tc>
                <a:tc>
                  <a:txBody>
                    <a:bodyPr/>
                    <a:lstStyle/>
                    <a:p>
                      <a:r>
                        <a:rPr lang="en-PH" dirty="0"/>
                        <a:t>1,074</a:t>
                      </a:r>
                    </a:p>
                  </a:txBody>
                  <a:tcPr/>
                </a:tc>
                <a:tc>
                  <a:txBody>
                    <a:bodyPr/>
                    <a:lstStyle/>
                    <a:p>
                      <a:r>
                        <a:rPr lang="en-PH" dirty="0"/>
                        <a:t>57%</a:t>
                      </a:r>
                    </a:p>
                  </a:txBody>
                  <a:tcPr/>
                </a:tc>
                <a:extLst>
                  <a:ext uri="{0D108BD9-81ED-4DB2-BD59-A6C34878D82A}">
                    <a16:rowId xmlns:a16="http://schemas.microsoft.com/office/drawing/2014/main" val="660774958"/>
                  </a:ext>
                </a:extLst>
              </a:tr>
              <a:tr h="345132">
                <a:tc>
                  <a:txBody>
                    <a:bodyPr/>
                    <a:lstStyle/>
                    <a:p>
                      <a:r>
                        <a:rPr lang="en-PH" dirty="0"/>
                        <a:t>Female</a:t>
                      </a:r>
                    </a:p>
                  </a:txBody>
                  <a:tcPr/>
                </a:tc>
                <a:tc>
                  <a:txBody>
                    <a:bodyPr/>
                    <a:lstStyle/>
                    <a:p>
                      <a:r>
                        <a:rPr lang="en-PH" dirty="0"/>
                        <a:t>815</a:t>
                      </a:r>
                    </a:p>
                  </a:txBody>
                  <a:tcPr/>
                </a:tc>
                <a:tc>
                  <a:txBody>
                    <a:bodyPr/>
                    <a:lstStyle/>
                    <a:p>
                      <a:r>
                        <a:rPr lang="en-PH" b="1" dirty="0">
                          <a:solidFill>
                            <a:srgbClr val="FF0000"/>
                          </a:solidFill>
                        </a:rPr>
                        <a:t>43%</a:t>
                      </a:r>
                    </a:p>
                  </a:txBody>
                  <a:tcPr/>
                </a:tc>
                <a:extLst>
                  <a:ext uri="{0D108BD9-81ED-4DB2-BD59-A6C34878D82A}">
                    <a16:rowId xmlns:a16="http://schemas.microsoft.com/office/drawing/2014/main" val="620456649"/>
                  </a:ext>
                </a:extLst>
              </a:tr>
              <a:tr h="345132">
                <a:tc>
                  <a:txBody>
                    <a:bodyPr/>
                    <a:lstStyle/>
                    <a:p>
                      <a:r>
                        <a:rPr lang="en-PH" dirty="0"/>
                        <a:t>TOTAL</a:t>
                      </a:r>
                    </a:p>
                  </a:txBody>
                  <a:tcPr/>
                </a:tc>
                <a:tc>
                  <a:txBody>
                    <a:bodyPr/>
                    <a:lstStyle/>
                    <a:p>
                      <a:r>
                        <a:rPr lang="en-PH" dirty="0"/>
                        <a:t>1,889</a:t>
                      </a:r>
                    </a:p>
                  </a:txBody>
                  <a:tcPr/>
                </a:tc>
                <a:tc>
                  <a:txBody>
                    <a:bodyPr/>
                    <a:lstStyle/>
                    <a:p>
                      <a:r>
                        <a:rPr lang="en-PH" dirty="0"/>
                        <a:t>100%</a:t>
                      </a:r>
                    </a:p>
                  </a:txBody>
                  <a:tcPr/>
                </a:tc>
                <a:extLst>
                  <a:ext uri="{0D108BD9-81ED-4DB2-BD59-A6C34878D82A}">
                    <a16:rowId xmlns:a16="http://schemas.microsoft.com/office/drawing/2014/main" val="549830735"/>
                  </a:ext>
                </a:extLst>
              </a:tr>
            </a:tbl>
          </a:graphicData>
        </a:graphic>
      </p:graphicFrame>
      <p:sp>
        <p:nvSpPr>
          <p:cNvPr id="10" name="TextBox 9"/>
          <p:cNvSpPr txBox="1"/>
          <p:nvPr/>
        </p:nvSpPr>
        <p:spPr>
          <a:xfrm>
            <a:off x="4850334" y="6438133"/>
            <a:ext cx="4114800" cy="215444"/>
          </a:xfrm>
          <a:prstGeom prst="rect">
            <a:avLst/>
          </a:prstGeom>
          <a:noFill/>
        </p:spPr>
        <p:txBody>
          <a:bodyPr wrap="square" rtlCol="0">
            <a:spAutoFit/>
          </a:bodyPr>
          <a:lstStyle/>
          <a:p>
            <a:r>
              <a:rPr lang="en-PH" sz="800" dirty="0"/>
              <a:t>Source: Career Executive Service Report (2018)</a:t>
            </a:r>
          </a:p>
        </p:txBody>
      </p:sp>
      <p:sp>
        <p:nvSpPr>
          <p:cNvPr id="12" name="Title 1"/>
          <p:cNvSpPr txBox="1">
            <a:spLocks/>
          </p:cNvSpPr>
          <p:nvPr/>
        </p:nvSpPr>
        <p:spPr bwMode="auto">
          <a:xfrm>
            <a:off x="278334" y="381001"/>
            <a:ext cx="8713265" cy="609600"/>
          </a:xfrm>
          <a:prstGeom prst="rect">
            <a:avLst/>
          </a:prstGeom>
          <a:solidFill>
            <a:schemeClr val="tx2">
              <a:lumMod val="20000"/>
              <a:lumOff val="80000"/>
            </a:schemeClr>
          </a:solidFill>
          <a:ln w="9525">
            <a:noFill/>
            <a:miter lim="800000"/>
            <a:headEnd/>
            <a:tailEnd/>
          </a:ln>
        </p:spPr>
        <p:txBody>
          <a:bodyPr vert="horz" wrap="square" lIns="84406" tIns="42203" rIns="84406" bIns="42203"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a:r>
              <a:rPr lang="en-US" sz="2800" b="1" dirty="0">
                <a:solidFill>
                  <a:schemeClr val="tx1"/>
                </a:solidFill>
                <a:latin typeface="Garamond" pitchFamily="18" charset="0"/>
              </a:rPr>
              <a:t>PH Implementation of the CSW60 Agreed Conclusions</a:t>
            </a:r>
            <a:endParaRPr lang="en-PH" sz="2800" b="1" dirty="0">
              <a:solidFill>
                <a:schemeClr val="tx1"/>
              </a:solidFill>
              <a:latin typeface="Garamond" pitchFamily="18" charset="0"/>
            </a:endParaRPr>
          </a:p>
        </p:txBody>
      </p:sp>
    </p:spTree>
    <p:extLst>
      <p:ext uri="{BB962C8B-B14F-4D97-AF65-F5344CB8AC3E}">
        <p14:creationId xmlns:p14="http://schemas.microsoft.com/office/powerpoint/2010/main" val="33672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78334" y="1066800"/>
            <a:ext cx="5208065" cy="5124480"/>
          </a:xfrm>
          <a:prstGeom prst="rect">
            <a:avLst/>
          </a:prstGeom>
          <a:noFill/>
        </p:spPr>
        <p:txBody>
          <a:bodyPr wrap="square" rtlCol="0">
            <a:spAutoFit/>
          </a:bodyPr>
          <a:lstStyle/>
          <a:p>
            <a:pPr algn="just"/>
            <a:r>
              <a:rPr lang="en-PH" sz="2100" b="1" dirty="0">
                <a:latin typeface="Arial" panose="020B0604020202020204" pitchFamily="34" charset="0"/>
              </a:rPr>
              <a:t>IV. Strengthening Gender-responsive data collection</a:t>
            </a:r>
          </a:p>
          <a:p>
            <a:pPr algn="just"/>
            <a:endParaRPr lang="en-PH" sz="1500" b="1" dirty="0">
              <a:latin typeface="Arial" panose="020B0604020202020204" pitchFamily="34" charset="0"/>
            </a:endParaRPr>
          </a:p>
          <a:p>
            <a:pPr marL="257181" indent="-257181" algn="just">
              <a:buFont typeface="Arial" panose="020B0604020202020204" pitchFamily="34" charset="0"/>
              <a:buChar char="•"/>
            </a:pPr>
            <a:r>
              <a:rPr lang="en-PH" dirty="0"/>
              <a:t>Interagency Committee on Gender and Children Statistics</a:t>
            </a:r>
          </a:p>
          <a:p>
            <a:pPr algn="just"/>
            <a:endParaRPr lang="en-PH" dirty="0"/>
          </a:p>
          <a:p>
            <a:pPr marL="742950" lvl="1" indent="-285750" algn="just">
              <a:buFontTx/>
              <a:buChar char="-"/>
            </a:pPr>
            <a:r>
              <a:rPr lang="en-PH" dirty="0">
                <a:latin typeface="Arial" panose="020B0604020202020204" pitchFamily="34" charset="0"/>
              </a:rPr>
              <a:t>address the concerns on the production, dissemination, and archiving of statistics on gender and children</a:t>
            </a:r>
          </a:p>
          <a:p>
            <a:pPr lvl="1" algn="just"/>
            <a:endParaRPr lang="en-PH" dirty="0">
              <a:latin typeface="Arial" panose="020B0604020202020204" pitchFamily="34" charset="0"/>
            </a:endParaRPr>
          </a:p>
          <a:p>
            <a:pPr marL="257181" indent="-257181" algn="just">
              <a:buFont typeface="Arial" panose="020B0604020202020204" pitchFamily="34" charset="0"/>
              <a:buChar char="•"/>
            </a:pPr>
            <a:r>
              <a:rPr lang="en-PH" dirty="0"/>
              <a:t>Chapter on Children, Gender, and Development, and SDGs in the Philippine Statistical Development Program 2018-2023</a:t>
            </a:r>
          </a:p>
          <a:p>
            <a:pPr algn="just"/>
            <a:endParaRPr lang="en-PH" dirty="0"/>
          </a:p>
          <a:p>
            <a:pPr marL="742950" lvl="1" indent="-285750" algn="just">
              <a:buFontTx/>
              <a:buChar char="-"/>
            </a:pPr>
            <a:r>
              <a:rPr lang="en-PH" dirty="0">
                <a:latin typeface="Arial" panose="020B0604020202020204" pitchFamily="34" charset="0"/>
              </a:rPr>
              <a:t>covers statistical data and indicators used in assessing SDGs &amp; GAD status in the country that reflects the living conditions and situation of children and women.</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4128" y="1295400"/>
            <a:ext cx="2579872" cy="2228622"/>
          </a:xfrm>
          <a:prstGeom prst="rect">
            <a:avLst/>
          </a:prstGeom>
        </p:spPr>
      </p:pic>
      <p:sp>
        <p:nvSpPr>
          <p:cNvPr id="6" name="TextBox 5"/>
          <p:cNvSpPr txBox="1"/>
          <p:nvPr/>
        </p:nvSpPr>
        <p:spPr>
          <a:xfrm>
            <a:off x="5886461" y="6419802"/>
            <a:ext cx="2438400" cy="215444"/>
          </a:xfrm>
          <a:prstGeom prst="rect">
            <a:avLst/>
          </a:prstGeom>
          <a:noFill/>
        </p:spPr>
        <p:txBody>
          <a:bodyPr wrap="square" rtlCol="0">
            <a:spAutoFit/>
          </a:bodyPr>
          <a:lstStyle/>
          <a:p>
            <a:r>
              <a:rPr lang="en-PH" sz="800" dirty="0"/>
              <a:t>Image sources: Philippine Statistics Authority</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62015" y="3606408"/>
            <a:ext cx="1997007" cy="2813394"/>
          </a:xfrm>
          <a:prstGeom prst="rect">
            <a:avLst/>
          </a:prstGeom>
        </p:spPr>
      </p:pic>
      <p:sp>
        <p:nvSpPr>
          <p:cNvPr id="7" name="Title 1"/>
          <p:cNvSpPr txBox="1">
            <a:spLocks/>
          </p:cNvSpPr>
          <p:nvPr/>
        </p:nvSpPr>
        <p:spPr bwMode="auto">
          <a:xfrm>
            <a:off x="278334" y="381001"/>
            <a:ext cx="8713265" cy="609600"/>
          </a:xfrm>
          <a:prstGeom prst="rect">
            <a:avLst/>
          </a:prstGeom>
          <a:solidFill>
            <a:schemeClr val="tx2">
              <a:lumMod val="20000"/>
              <a:lumOff val="80000"/>
            </a:schemeClr>
          </a:solidFill>
          <a:ln w="9525">
            <a:noFill/>
            <a:miter lim="800000"/>
            <a:headEnd/>
            <a:tailEnd/>
          </a:ln>
        </p:spPr>
        <p:txBody>
          <a:bodyPr vert="horz" wrap="square" lIns="84406" tIns="42203" rIns="84406" bIns="42203"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a:r>
              <a:rPr lang="en-US" sz="2800" b="1" dirty="0">
                <a:solidFill>
                  <a:schemeClr val="tx1"/>
                </a:solidFill>
                <a:latin typeface="Garamond" pitchFamily="18" charset="0"/>
              </a:rPr>
              <a:t>PH Implementation of the CSW60 Agreed Conclusions</a:t>
            </a:r>
            <a:endParaRPr lang="en-PH" sz="2800" b="1" dirty="0">
              <a:solidFill>
                <a:schemeClr val="tx1"/>
              </a:solidFill>
              <a:latin typeface="Garamond" pitchFamily="18" charset="0"/>
            </a:endParaRPr>
          </a:p>
        </p:txBody>
      </p:sp>
    </p:spTree>
    <p:extLst>
      <p:ext uri="{BB962C8B-B14F-4D97-AF65-F5344CB8AC3E}">
        <p14:creationId xmlns:p14="http://schemas.microsoft.com/office/powerpoint/2010/main" val="185699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78335" y="1066800"/>
            <a:ext cx="3760266" cy="4570482"/>
          </a:xfrm>
          <a:prstGeom prst="rect">
            <a:avLst/>
          </a:prstGeom>
          <a:noFill/>
        </p:spPr>
        <p:txBody>
          <a:bodyPr wrap="square" rtlCol="0">
            <a:spAutoFit/>
          </a:bodyPr>
          <a:lstStyle/>
          <a:p>
            <a:pPr algn="just"/>
            <a:r>
              <a:rPr lang="en-PH" sz="2100" b="1" dirty="0">
                <a:latin typeface="Arial" panose="020B0604020202020204" pitchFamily="34" charset="0"/>
              </a:rPr>
              <a:t>V. Enhancing National Institutional Arrangements</a:t>
            </a:r>
          </a:p>
          <a:p>
            <a:pPr algn="just"/>
            <a:endParaRPr lang="en-PH" sz="1500" b="1" dirty="0">
              <a:latin typeface="Arial" panose="020B0604020202020204" pitchFamily="34" charset="0"/>
            </a:endParaRPr>
          </a:p>
          <a:p>
            <a:pPr marL="257181" indent="-257181" algn="just">
              <a:buFont typeface="Arial" panose="020B0604020202020204" pitchFamily="34" charset="0"/>
              <a:buChar char="•"/>
            </a:pPr>
            <a:r>
              <a:rPr lang="en-PH" dirty="0"/>
              <a:t>Institutionalization of the GAD Focal Point System (GFPS)</a:t>
            </a:r>
            <a:endParaRPr lang="en-PH" dirty="0">
              <a:latin typeface="Arial" panose="020B0604020202020204" pitchFamily="34" charset="0"/>
            </a:endParaRPr>
          </a:p>
          <a:p>
            <a:pPr lvl="1" algn="just"/>
            <a:endParaRPr lang="en-PH" dirty="0">
              <a:latin typeface="Arial" panose="020B0604020202020204" pitchFamily="34" charset="0"/>
            </a:endParaRPr>
          </a:p>
          <a:p>
            <a:pPr marL="257181" indent="-257181" algn="just">
              <a:buFont typeface="Arial" panose="020B0604020202020204" pitchFamily="34" charset="0"/>
              <a:buChar char="•"/>
            </a:pPr>
            <a:r>
              <a:rPr lang="en-PH" dirty="0"/>
              <a:t>Regional Gender and Development Committee (subnational committees within the administrative regions of the Philippines)</a:t>
            </a:r>
          </a:p>
          <a:p>
            <a:pPr marL="257181" indent="-257181" algn="just">
              <a:buFont typeface="Arial" panose="020B0604020202020204" pitchFamily="34" charset="0"/>
              <a:buChar char="•"/>
            </a:pPr>
            <a:endParaRPr lang="en-PH" dirty="0"/>
          </a:p>
          <a:p>
            <a:pPr marL="257181" indent="-257181" algn="just">
              <a:buFont typeface="Arial" panose="020B0604020202020204" pitchFamily="34" charset="0"/>
              <a:buChar char="•"/>
            </a:pPr>
            <a:r>
              <a:rPr lang="en-PH" dirty="0"/>
              <a:t>Localization of the Magna Carta of Women through PCW-DILG-DBM-NEDA Joint Memorandum Circular No. 2013-01</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0" y="1981200"/>
            <a:ext cx="4800600" cy="3200400"/>
          </a:xfrm>
          <a:prstGeom prst="rect">
            <a:avLst/>
          </a:prstGeom>
        </p:spPr>
      </p:pic>
      <p:sp>
        <p:nvSpPr>
          <p:cNvPr id="8" name="TextBox 7"/>
          <p:cNvSpPr txBox="1"/>
          <p:nvPr/>
        </p:nvSpPr>
        <p:spPr>
          <a:xfrm>
            <a:off x="4152900" y="5181600"/>
            <a:ext cx="2438400" cy="215444"/>
          </a:xfrm>
          <a:prstGeom prst="rect">
            <a:avLst/>
          </a:prstGeom>
          <a:noFill/>
        </p:spPr>
        <p:txBody>
          <a:bodyPr wrap="square" rtlCol="0">
            <a:spAutoFit/>
          </a:bodyPr>
          <a:lstStyle/>
          <a:p>
            <a:r>
              <a:rPr lang="en-PH" sz="800" dirty="0"/>
              <a:t>Image source: Philippine Commission on Women</a:t>
            </a:r>
          </a:p>
        </p:txBody>
      </p:sp>
      <p:sp>
        <p:nvSpPr>
          <p:cNvPr id="9" name="Title 1"/>
          <p:cNvSpPr txBox="1">
            <a:spLocks/>
          </p:cNvSpPr>
          <p:nvPr/>
        </p:nvSpPr>
        <p:spPr bwMode="auto">
          <a:xfrm>
            <a:off x="278334" y="381001"/>
            <a:ext cx="8713265" cy="609600"/>
          </a:xfrm>
          <a:prstGeom prst="rect">
            <a:avLst/>
          </a:prstGeom>
          <a:solidFill>
            <a:schemeClr val="tx2">
              <a:lumMod val="20000"/>
              <a:lumOff val="80000"/>
            </a:schemeClr>
          </a:solidFill>
          <a:ln w="9525">
            <a:noFill/>
            <a:miter lim="800000"/>
            <a:headEnd/>
            <a:tailEnd/>
          </a:ln>
        </p:spPr>
        <p:txBody>
          <a:bodyPr vert="horz" wrap="square" lIns="84406" tIns="42203" rIns="84406" bIns="42203"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a:r>
              <a:rPr lang="en-US" sz="2800" b="1" dirty="0">
                <a:solidFill>
                  <a:schemeClr val="tx1"/>
                </a:solidFill>
                <a:latin typeface="Garamond" pitchFamily="18" charset="0"/>
              </a:rPr>
              <a:t>PH Implementation of the CSW60 Agreed Conclusions</a:t>
            </a:r>
            <a:endParaRPr lang="en-PH" sz="2800" b="1" dirty="0">
              <a:solidFill>
                <a:schemeClr val="tx1"/>
              </a:solidFill>
              <a:latin typeface="Garamond" pitchFamily="18" charset="0"/>
            </a:endParaRPr>
          </a:p>
        </p:txBody>
      </p:sp>
    </p:spTree>
    <p:extLst>
      <p:ext uri="{BB962C8B-B14F-4D97-AF65-F5344CB8AC3E}">
        <p14:creationId xmlns:p14="http://schemas.microsoft.com/office/powerpoint/2010/main" val="43031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1851" y="5410200"/>
            <a:ext cx="2362200" cy="215444"/>
          </a:xfrm>
          <a:prstGeom prst="rect">
            <a:avLst/>
          </a:prstGeom>
          <a:noFill/>
        </p:spPr>
        <p:txBody>
          <a:bodyPr wrap="square" rtlCol="0">
            <a:spAutoFit/>
          </a:bodyPr>
          <a:lstStyle/>
          <a:p>
            <a:r>
              <a:rPr lang="en-PH" sz="800" dirty="0"/>
              <a:t>Image source: UNICEF Philippines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38200"/>
            <a:ext cx="4448703" cy="4448703"/>
          </a:xfrm>
          <a:prstGeom prst="rect">
            <a:avLst/>
          </a:prstGeom>
        </p:spPr>
      </p:pic>
      <p:sp>
        <p:nvSpPr>
          <p:cNvPr id="6" name="Rectangle 5"/>
          <p:cNvSpPr/>
          <p:nvPr/>
        </p:nvSpPr>
        <p:spPr>
          <a:xfrm>
            <a:off x="4677303" y="1323613"/>
            <a:ext cx="4322463" cy="4462760"/>
          </a:xfrm>
          <a:prstGeom prst="rect">
            <a:avLst/>
          </a:prstGeom>
        </p:spPr>
        <p:txBody>
          <a:bodyPr wrap="square">
            <a:spAutoFit/>
          </a:bodyPr>
          <a:lstStyle/>
          <a:p>
            <a:pPr algn="ctr"/>
            <a:r>
              <a:rPr lang="en-PH" sz="3200" b="1" dirty="0">
                <a:latin typeface="Garamond" panose="02020404030301010803" pitchFamily="18" charset="0"/>
              </a:rPr>
              <a:t>“Women’s rights is the life of every human person’s heart, blood of many men and women.” </a:t>
            </a:r>
          </a:p>
          <a:p>
            <a:pPr algn="ctr"/>
            <a:endParaRPr lang="en-PH" sz="3200" b="1" dirty="0">
              <a:latin typeface="Garamond" panose="02020404030301010803" pitchFamily="18" charset="0"/>
            </a:endParaRPr>
          </a:p>
          <a:p>
            <a:pPr algn="ctr"/>
            <a:r>
              <a:rPr lang="en-PH" sz="3200" dirty="0">
                <a:latin typeface="Garamond" panose="02020404030301010803" pitchFamily="18" charset="0"/>
              </a:rPr>
              <a:t>– </a:t>
            </a:r>
            <a:r>
              <a:rPr lang="en-PH" sz="3200" b="1" dirty="0">
                <a:latin typeface="Garamond" panose="02020404030301010803" pitchFamily="18" charset="0"/>
              </a:rPr>
              <a:t>Sen. Leticia </a:t>
            </a:r>
            <a:r>
              <a:rPr lang="en-PH" sz="3200" b="1" dirty="0" err="1">
                <a:latin typeface="Garamond" panose="02020404030301010803" pitchFamily="18" charset="0"/>
              </a:rPr>
              <a:t>Shahani</a:t>
            </a:r>
            <a:endParaRPr lang="en-PH" sz="3200" b="1" dirty="0">
              <a:latin typeface="Garamond" pitchFamily="18" charset="0"/>
              <a:ea typeface="Myriad Pro" charset="0"/>
              <a:cs typeface="Myriad Pro" charset="0"/>
            </a:endParaRPr>
          </a:p>
          <a:p>
            <a:pPr algn="just"/>
            <a:endParaRPr lang="en-PH" sz="3000" b="1" dirty="0">
              <a:latin typeface="Garamond" pitchFamily="18" charset="0"/>
              <a:ea typeface="Myriad Pro" charset="0"/>
              <a:cs typeface="Myriad Pro" charset="0"/>
            </a:endParaRPr>
          </a:p>
          <a:p>
            <a:pPr algn="just"/>
            <a:endParaRPr lang="en-US" sz="3000" b="1" dirty="0">
              <a:latin typeface="Garamond" pitchFamily="18" charset="0"/>
              <a:ea typeface="Myriad Pro" charset="0"/>
              <a:cs typeface="Myriad Pro" charset="0"/>
            </a:endParaRPr>
          </a:p>
        </p:txBody>
      </p:sp>
    </p:spTree>
    <p:extLst>
      <p:ext uri="{BB962C8B-B14F-4D97-AF65-F5344CB8AC3E}">
        <p14:creationId xmlns:p14="http://schemas.microsoft.com/office/powerpoint/2010/main" val="144010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304800"/>
            <a:ext cx="9144000" cy="492369"/>
          </a:xfrm>
          <a:solidFill>
            <a:schemeClr val="tx2"/>
          </a:solidFill>
        </p:spPr>
        <p:txBody>
          <a:bodyPr/>
          <a:lstStyle/>
          <a:p>
            <a:pPr marL="206625"/>
            <a:r>
              <a:rPr lang="en-US" altLang="en-US" sz="3323" dirty="0">
                <a:solidFill>
                  <a:schemeClr val="bg1"/>
                </a:solidFill>
              </a:rPr>
              <a:t>Outline</a:t>
            </a:r>
          </a:p>
        </p:txBody>
      </p:sp>
      <p:graphicFrame>
        <p:nvGraphicFramePr>
          <p:cNvPr id="4" name="Diagram 3"/>
          <p:cNvGraphicFramePr/>
          <p:nvPr>
            <p:extLst>
              <p:ext uri="{D42A27DB-BD31-4B8C-83A1-F6EECF244321}">
                <p14:modId xmlns:p14="http://schemas.microsoft.com/office/powerpoint/2010/main" val="3007468903"/>
              </p:ext>
            </p:extLst>
          </p:nvPr>
        </p:nvGraphicFramePr>
        <p:xfrm>
          <a:off x="837" y="1219200"/>
          <a:ext cx="8542421" cy="4983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53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257227"/>
            <a:ext cx="9170465" cy="433196"/>
          </a:xfrm>
          <a:prstGeom prst="rect">
            <a:avLst/>
          </a:prstGeom>
          <a:noFill/>
        </p:spPr>
        <p:txBody>
          <a:bodyPr wrap="square" rtlCol="0">
            <a:spAutoFit/>
          </a:bodyPr>
          <a:lstStyle/>
          <a:p>
            <a:r>
              <a:rPr lang="en-PH" sz="2215" b="1" dirty="0"/>
              <a:t>60</a:t>
            </a:r>
            <a:r>
              <a:rPr lang="en-PH" sz="2215" b="1" baseline="30000" dirty="0"/>
              <a:t>th</a:t>
            </a:r>
            <a:r>
              <a:rPr lang="en-PH" sz="2215" b="1" dirty="0"/>
              <a:t> Session of the Commission on the Status of Women (CSW 60)</a:t>
            </a:r>
          </a:p>
        </p:txBody>
      </p:sp>
      <p:sp>
        <p:nvSpPr>
          <p:cNvPr id="13" name="Title 1"/>
          <p:cNvSpPr txBox="1">
            <a:spLocks/>
          </p:cNvSpPr>
          <p:nvPr/>
        </p:nvSpPr>
        <p:spPr bwMode="auto">
          <a:xfrm>
            <a:off x="278335" y="459271"/>
            <a:ext cx="3684065" cy="562708"/>
          </a:xfrm>
          <a:prstGeom prst="rect">
            <a:avLst/>
          </a:prstGeom>
          <a:solidFill>
            <a:schemeClr val="tx2">
              <a:lumMod val="20000"/>
              <a:lumOff val="80000"/>
            </a:schemeClr>
          </a:solidFill>
          <a:ln w="9525">
            <a:noFill/>
            <a:miter lim="800000"/>
            <a:headEnd/>
            <a:tailEnd/>
          </a:ln>
        </p:spPr>
        <p:txBody>
          <a:bodyPr vert="horz" wrap="square" lIns="84406" tIns="42203" rIns="84406" bIns="42203"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r>
              <a:rPr lang="en-US" sz="2954" b="1" dirty="0">
                <a:solidFill>
                  <a:schemeClr val="tx1"/>
                </a:solidFill>
                <a:latin typeface="Garamond" pitchFamily="18" charset="0"/>
              </a:rPr>
              <a:t>CSW60 and the SDGs</a:t>
            </a:r>
            <a:endParaRPr lang="en-PH" sz="2954" b="1" dirty="0">
              <a:solidFill>
                <a:schemeClr val="tx1"/>
              </a:solidFill>
              <a:latin typeface="Garamond" pitchFamily="18"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887572"/>
            <a:ext cx="3033850" cy="4215004"/>
          </a:xfrm>
          <a:prstGeom prst="rect">
            <a:avLst/>
          </a:prstGeom>
        </p:spPr>
      </p:pic>
      <p:sp>
        <p:nvSpPr>
          <p:cNvPr id="8" name="TextBox 7"/>
          <p:cNvSpPr txBox="1"/>
          <p:nvPr/>
        </p:nvSpPr>
        <p:spPr>
          <a:xfrm>
            <a:off x="598252" y="1849472"/>
            <a:ext cx="5345348" cy="5324535"/>
          </a:xfrm>
          <a:prstGeom prst="rect">
            <a:avLst/>
          </a:prstGeom>
          <a:noFill/>
        </p:spPr>
        <p:txBody>
          <a:bodyPr wrap="square" rtlCol="0">
            <a:spAutoFit/>
          </a:bodyPr>
          <a:lstStyle/>
          <a:p>
            <a:pPr marL="214318" indent="-214318">
              <a:buFont typeface="Arial" panose="020B0604020202020204" pitchFamily="34" charset="0"/>
              <a:buChar char="•"/>
            </a:pPr>
            <a:r>
              <a:rPr lang="en-PH" sz="2000" b="1" dirty="0"/>
              <a:t>Priority theme: </a:t>
            </a:r>
            <a:r>
              <a:rPr lang="en-PH" sz="2000" dirty="0"/>
              <a:t>“Women’s empowerment and its link to sustainable development”</a:t>
            </a:r>
          </a:p>
          <a:p>
            <a:endParaRPr lang="en-PH" sz="2000" dirty="0"/>
          </a:p>
          <a:p>
            <a:pPr marL="214318" indent="-214318">
              <a:buFont typeface="Arial" panose="020B0604020202020204" pitchFamily="34" charset="0"/>
              <a:buChar char="•"/>
            </a:pPr>
            <a:r>
              <a:rPr lang="en-PH" sz="2000" dirty="0"/>
              <a:t>Detailed roadmap on how to implement the 2030 Agenda for Sustainable Development in a gender-responsive manner</a:t>
            </a:r>
          </a:p>
          <a:p>
            <a:pPr marL="214318" indent="-214318">
              <a:buFont typeface="Arial" panose="020B0604020202020204" pitchFamily="34" charset="0"/>
              <a:buChar char="•"/>
            </a:pPr>
            <a:endParaRPr lang="en-PH" sz="2000" dirty="0"/>
          </a:p>
          <a:p>
            <a:pPr marL="214318" indent="-214318">
              <a:buFont typeface="Arial" panose="020B0604020202020204" pitchFamily="34" charset="0"/>
              <a:buChar char="•"/>
            </a:pPr>
            <a:r>
              <a:rPr lang="en-PH" sz="2000" dirty="0"/>
              <a:t>Women’s equal economic rights, economic empowerment and independence are essential to the achievement of the SDGs.</a:t>
            </a:r>
          </a:p>
          <a:p>
            <a:pPr marL="214318" indent="-214318">
              <a:buFont typeface="Arial" panose="020B0604020202020204" pitchFamily="34" charset="0"/>
              <a:buChar char="•"/>
            </a:pPr>
            <a:endParaRPr lang="en-PH" sz="2000" dirty="0"/>
          </a:p>
          <a:p>
            <a:pPr marL="214318" indent="-214318">
              <a:buFont typeface="Arial" panose="020B0604020202020204" pitchFamily="34" charset="0"/>
              <a:buChar char="•"/>
            </a:pPr>
            <a:r>
              <a:rPr lang="en-PH" sz="2000" dirty="0"/>
              <a:t>Addressing the issues of women and girls will serve as an accelerator and enabler in achieving all the other SDGs</a:t>
            </a:r>
            <a:endParaRPr lang="en-PH" sz="1600" dirty="0"/>
          </a:p>
          <a:p>
            <a:pPr marL="214318" indent="-214318">
              <a:buFont typeface="Arial" panose="020B0604020202020204" pitchFamily="34" charset="0"/>
              <a:buChar char="•"/>
            </a:pPr>
            <a:endParaRPr lang="en-PH" sz="2000" dirty="0"/>
          </a:p>
          <a:p>
            <a:pPr marL="214318" indent="-214318">
              <a:buFont typeface="Arial" panose="020B0604020202020204" pitchFamily="34" charset="0"/>
              <a:buChar char="•"/>
            </a:pPr>
            <a:endParaRPr lang="en-PH" sz="2000" dirty="0"/>
          </a:p>
          <a:p>
            <a:pPr marL="214318" indent="-214318">
              <a:buFont typeface="Arial" panose="020B0604020202020204" pitchFamily="34" charset="0"/>
              <a:buChar char="•"/>
            </a:pPr>
            <a:endParaRPr lang="en-PH" sz="2000" u="sng" dirty="0"/>
          </a:p>
        </p:txBody>
      </p:sp>
    </p:spTree>
    <p:extLst>
      <p:ext uri="{BB962C8B-B14F-4D97-AF65-F5344CB8AC3E}">
        <p14:creationId xmlns:p14="http://schemas.microsoft.com/office/powerpoint/2010/main" val="11127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34" y="1805323"/>
            <a:ext cx="3919582" cy="2581620"/>
          </a:xfrm>
          <a:prstGeom prst="rect">
            <a:avLst/>
          </a:prstGeom>
        </p:spPr>
      </p:pic>
      <p:sp>
        <p:nvSpPr>
          <p:cNvPr id="4" name="TextBox 3"/>
          <p:cNvSpPr txBox="1"/>
          <p:nvPr/>
        </p:nvSpPr>
        <p:spPr>
          <a:xfrm>
            <a:off x="278335" y="1113994"/>
            <a:ext cx="6283253" cy="774058"/>
          </a:xfrm>
          <a:prstGeom prst="rect">
            <a:avLst/>
          </a:prstGeom>
          <a:noFill/>
        </p:spPr>
        <p:txBody>
          <a:bodyPr wrap="square" rtlCol="0">
            <a:spAutoFit/>
          </a:bodyPr>
          <a:lstStyle/>
          <a:p>
            <a:r>
              <a:rPr lang="en-PH" sz="2215" b="1" dirty="0"/>
              <a:t>Embedding the SDGs in our long-term vision and medium term development plans</a:t>
            </a:r>
          </a:p>
        </p:txBody>
      </p:sp>
      <p:pic>
        <p:nvPicPr>
          <p:cNvPr id="8" name="Picture 2" descr="Image result for reference documents for sdgs">
            <a:extLst>
              <a:ext uri="{FF2B5EF4-FFF2-40B4-BE49-F238E27FC236}">
                <a16:creationId xmlns:a16="http://schemas.microsoft.com/office/drawing/2014/main" id="{5E5087BC-406A-4B28-9E43-5ED7D07B5B2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66671" y="2539712"/>
            <a:ext cx="2251451" cy="26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w: Right 58">
            <a:extLst>
              <a:ext uri="{FF2B5EF4-FFF2-40B4-BE49-F238E27FC236}">
                <a16:creationId xmlns:a16="http://schemas.microsoft.com/office/drawing/2014/main" id="{5EF6C70C-DAB1-4A0B-BE74-C0C0BA2AC870}"/>
              </a:ext>
            </a:extLst>
          </p:cNvPr>
          <p:cNvSpPr/>
          <p:nvPr/>
        </p:nvSpPr>
        <p:spPr>
          <a:xfrm rot="2197083">
            <a:off x="3464016" y="3475919"/>
            <a:ext cx="452269" cy="3888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0" fontAlgn="base" hangingPunct="0">
              <a:spcBef>
                <a:spcPct val="0"/>
              </a:spcBef>
              <a:spcAft>
                <a:spcPct val="0"/>
              </a:spcAft>
              <a:defRPr/>
            </a:pPr>
            <a:endParaRPr lang="en-PH" sz="1662">
              <a:solidFill>
                <a:prstClr val="white"/>
              </a:solidFill>
              <a:latin typeface="Calibri"/>
            </a:endParaRPr>
          </a:p>
        </p:txBody>
      </p:sp>
      <p:sp>
        <p:nvSpPr>
          <p:cNvPr id="11" name="Arrow: Right 16">
            <a:extLst>
              <a:ext uri="{FF2B5EF4-FFF2-40B4-BE49-F238E27FC236}">
                <a16:creationId xmlns:a16="http://schemas.microsoft.com/office/drawing/2014/main" id="{737CD30F-51C5-403E-89AA-536C6EF8B142}"/>
              </a:ext>
            </a:extLst>
          </p:cNvPr>
          <p:cNvSpPr/>
          <p:nvPr/>
        </p:nvSpPr>
        <p:spPr>
          <a:xfrm rot="8100000">
            <a:off x="6040066" y="3482364"/>
            <a:ext cx="452269" cy="3888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0" fontAlgn="base" hangingPunct="0">
              <a:spcBef>
                <a:spcPct val="0"/>
              </a:spcBef>
              <a:spcAft>
                <a:spcPct val="0"/>
              </a:spcAft>
              <a:defRPr/>
            </a:pPr>
            <a:endParaRPr lang="en-PH" sz="1662">
              <a:solidFill>
                <a:prstClr val="white"/>
              </a:solidFill>
              <a:latin typeface="Calibri"/>
            </a:endParaRPr>
          </a:p>
        </p:txBody>
      </p:sp>
      <p:pic>
        <p:nvPicPr>
          <p:cNvPr id="12"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7400" y="1956996"/>
            <a:ext cx="3112430" cy="124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stretch>
            <a:fillRect/>
          </a:stretch>
        </p:blipFill>
        <p:spPr>
          <a:xfrm>
            <a:off x="7277100" y="4138408"/>
            <a:ext cx="1866900" cy="1343025"/>
          </a:xfrm>
          <a:prstGeom prst="rect">
            <a:avLst/>
          </a:prstGeom>
        </p:spPr>
      </p:pic>
      <p:pic>
        <p:nvPicPr>
          <p:cNvPr id="13"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560" y="4419600"/>
            <a:ext cx="9220200" cy="322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bwMode="auto">
          <a:xfrm>
            <a:off x="278335" y="459271"/>
            <a:ext cx="5131865" cy="562708"/>
          </a:xfrm>
          <a:prstGeom prst="rect">
            <a:avLst/>
          </a:prstGeom>
          <a:solidFill>
            <a:schemeClr val="tx2">
              <a:lumMod val="20000"/>
              <a:lumOff val="80000"/>
            </a:schemeClr>
          </a:solidFill>
          <a:ln w="9525">
            <a:noFill/>
            <a:miter lim="800000"/>
            <a:headEnd/>
            <a:tailEnd/>
          </a:ln>
        </p:spPr>
        <p:txBody>
          <a:bodyPr vert="horz" wrap="square" lIns="84406" tIns="42203" rIns="84406" bIns="42203" numCol="1" anchor="ctr" anchorCtr="0" compatLnSpc="1">
            <a:prstTxWarp prst="textNoShape">
              <a:avLst/>
            </a:prstTxWarp>
            <a:normAutofit fontScale="90000"/>
          </a:bodyPr>
          <a:lst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r>
              <a:rPr lang="en-US" sz="2954" b="1" dirty="0">
                <a:solidFill>
                  <a:schemeClr val="tx1"/>
                </a:solidFill>
                <a:latin typeface="Garamond" pitchFamily="18" charset="0"/>
              </a:rPr>
              <a:t>PH Implementation of the SDGs</a:t>
            </a:r>
            <a:endParaRPr lang="en-PH" sz="2954" b="1" dirty="0">
              <a:solidFill>
                <a:schemeClr val="tx1"/>
              </a:solidFill>
              <a:latin typeface="Garamond" pitchFamily="18" charset="0"/>
            </a:endParaRPr>
          </a:p>
        </p:txBody>
      </p:sp>
    </p:spTree>
    <p:extLst>
      <p:ext uri="{BB962C8B-B14F-4D97-AF65-F5344CB8AC3E}">
        <p14:creationId xmlns:p14="http://schemas.microsoft.com/office/powerpoint/2010/main" val="58702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78334" y="381001"/>
            <a:ext cx="8713265" cy="609600"/>
          </a:xfrm>
          <a:prstGeom prst="rect">
            <a:avLst/>
          </a:prstGeom>
          <a:solidFill>
            <a:schemeClr val="tx2">
              <a:lumMod val="20000"/>
              <a:lumOff val="80000"/>
            </a:schemeClr>
          </a:solidFill>
          <a:ln w="9525">
            <a:noFill/>
            <a:miter lim="800000"/>
            <a:headEnd/>
            <a:tailEnd/>
          </a:ln>
        </p:spPr>
        <p:txBody>
          <a:bodyPr vert="horz" wrap="square" lIns="84406" tIns="42203" rIns="84406" bIns="42203"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a:r>
              <a:rPr lang="en-US" sz="2800" b="1" dirty="0">
                <a:solidFill>
                  <a:schemeClr val="tx1"/>
                </a:solidFill>
                <a:latin typeface="Garamond" pitchFamily="18" charset="0"/>
              </a:rPr>
              <a:t>PH Implementation of the CSW60 Agreed Conclusions</a:t>
            </a:r>
            <a:endParaRPr lang="en-PH" sz="2800" b="1" dirty="0">
              <a:solidFill>
                <a:schemeClr val="tx1"/>
              </a:solidFill>
              <a:latin typeface="Garamond" pitchFamily="18"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00" y="1504507"/>
            <a:ext cx="9055100" cy="5264593"/>
          </a:xfrm>
          <a:prstGeom prst="rect">
            <a:avLst/>
          </a:prstGeom>
        </p:spPr>
      </p:pic>
      <p:sp>
        <p:nvSpPr>
          <p:cNvPr id="6" name="TextBox 5"/>
          <p:cNvSpPr txBox="1"/>
          <p:nvPr/>
        </p:nvSpPr>
        <p:spPr>
          <a:xfrm>
            <a:off x="463550" y="1068242"/>
            <a:ext cx="8305799" cy="461665"/>
          </a:xfrm>
          <a:prstGeom prst="rect">
            <a:avLst/>
          </a:prstGeom>
          <a:noFill/>
        </p:spPr>
        <p:txBody>
          <a:bodyPr wrap="square" rtlCol="0">
            <a:spAutoFit/>
          </a:bodyPr>
          <a:lstStyle/>
          <a:p>
            <a:pPr algn="ctr"/>
            <a:r>
              <a:rPr lang="en-PH" sz="2400" b="1" dirty="0">
                <a:latin typeface="Arial" panose="020B0604020202020204" pitchFamily="34" charset="0"/>
              </a:rPr>
              <a:t>The PDP, 2017-2022 and the 2030 Agenda</a:t>
            </a:r>
          </a:p>
        </p:txBody>
      </p:sp>
    </p:spTree>
    <p:extLst>
      <p:ext uri="{BB962C8B-B14F-4D97-AF65-F5344CB8AC3E}">
        <p14:creationId xmlns:p14="http://schemas.microsoft.com/office/powerpoint/2010/main" val="298475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52934" y="1211124"/>
            <a:ext cx="5766867" cy="6232475"/>
          </a:xfrm>
          <a:prstGeom prst="rect">
            <a:avLst/>
          </a:prstGeom>
          <a:noFill/>
        </p:spPr>
        <p:txBody>
          <a:bodyPr wrap="square" rtlCol="0">
            <a:spAutoFit/>
          </a:bodyPr>
          <a:lstStyle/>
          <a:p>
            <a:pPr algn="just"/>
            <a:r>
              <a:rPr lang="en-PH" sz="2100" b="1" dirty="0">
                <a:latin typeface="Arial" panose="020B0604020202020204" pitchFamily="34" charset="0"/>
              </a:rPr>
              <a:t>I. Strengthening normative, legal and policy frameworks</a:t>
            </a:r>
          </a:p>
          <a:p>
            <a:pPr algn="just"/>
            <a:endParaRPr lang="en-PH" sz="1500" b="1" dirty="0">
              <a:latin typeface="Arial" panose="020B0604020202020204" pitchFamily="34" charset="0"/>
            </a:endParaRPr>
          </a:p>
          <a:p>
            <a:pPr marL="257181" indent="-257181" algn="just">
              <a:buFont typeface="Arial" panose="020B0604020202020204" pitchFamily="34" charset="0"/>
              <a:buChar char="•"/>
            </a:pPr>
            <a:r>
              <a:rPr lang="en-PH" dirty="0"/>
              <a:t>The Magna Carta of Women (MCW) or Republic Act (RA) No. 9710</a:t>
            </a:r>
          </a:p>
          <a:p>
            <a:pPr marL="257181" indent="-257181" algn="just">
              <a:buFont typeface="Arial" panose="020B0604020202020204" pitchFamily="34" charset="0"/>
              <a:buChar char="•"/>
            </a:pPr>
            <a:endParaRPr lang="en-PH" dirty="0"/>
          </a:p>
          <a:p>
            <a:pPr marL="257181" indent="-257181" algn="just">
              <a:buFont typeface="Arial" panose="020B0604020202020204" pitchFamily="34" charset="0"/>
              <a:buChar char="•"/>
            </a:pPr>
            <a:r>
              <a:rPr lang="en-PH" dirty="0"/>
              <a:t>105-Day Expanded Maternity Leave Law</a:t>
            </a:r>
          </a:p>
          <a:p>
            <a:pPr algn="just"/>
            <a:r>
              <a:rPr lang="en-PH" dirty="0"/>
              <a:t>     (RA 11210)</a:t>
            </a:r>
          </a:p>
          <a:p>
            <a:pPr marL="257181" indent="-257181" algn="just">
              <a:buFont typeface="Arial" panose="020B0604020202020204" pitchFamily="34" charset="0"/>
              <a:buChar char="•"/>
            </a:pPr>
            <a:endParaRPr lang="en-PH" dirty="0"/>
          </a:p>
          <a:p>
            <a:pPr marL="257181" indent="-257181" algn="just">
              <a:buFont typeface="Arial" panose="020B0604020202020204" pitchFamily="34" charset="0"/>
              <a:buChar char="•"/>
            </a:pPr>
            <a:r>
              <a:rPr lang="en-PH" dirty="0"/>
              <a:t>Responsible Parenthood and Reproductive Health Act (RA No. 10354)</a:t>
            </a:r>
          </a:p>
          <a:p>
            <a:pPr marL="257181" indent="-257181" algn="just">
              <a:buFont typeface="Arial" panose="020B0604020202020204" pitchFamily="34" charset="0"/>
              <a:buChar char="•"/>
            </a:pPr>
            <a:endParaRPr lang="en-PH" dirty="0"/>
          </a:p>
          <a:p>
            <a:pPr marL="257181" indent="-257181" algn="just">
              <a:buFont typeface="Arial" panose="020B0604020202020204" pitchFamily="34" charset="0"/>
              <a:buChar char="•"/>
            </a:pPr>
            <a:r>
              <a:rPr lang="en-PH" dirty="0"/>
              <a:t>Universal Health Care Act (RA 11223)</a:t>
            </a:r>
          </a:p>
          <a:p>
            <a:pPr marL="257181" indent="-257181" algn="just">
              <a:buFont typeface="Arial" panose="020B0604020202020204" pitchFamily="34" charset="0"/>
              <a:buChar char="•"/>
            </a:pPr>
            <a:endParaRPr lang="en-PH" dirty="0"/>
          </a:p>
          <a:p>
            <a:pPr marL="257181" indent="-257181" algn="just">
              <a:buFont typeface="Arial" panose="020B0604020202020204" pitchFamily="34" charset="0"/>
              <a:buChar char="•"/>
            </a:pPr>
            <a:r>
              <a:rPr lang="en-PH" dirty="0"/>
              <a:t>First One Thousand (1,000) Days of Life (RA 11148)</a:t>
            </a:r>
          </a:p>
          <a:p>
            <a:pPr marL="257181" indent="-257181" algn="just">
              <a:buFont typeface="Arial" panose="020B0604020202020204" pitchFamily="34" charset="0"/>
              <a:buChar char="•"/>
            </a:pPr>
            <a:endParaRPr lang="en-PH" dirty="0"/>
          </a:p>
          <a:p>
            <a:pPr marL="257181" indent="-257181" algn="just">
              <a:buFont typeface="Arial" panose="020B0604020202020204" pitchFamily="34" charset="0"/>
              <a:buChar char="•"/>
            </a:pPr>
            <a:r>
              <a:rPr lang="en-PH" dirty="0"/>
              <a:t>Universal Access to Quality Tertiary Education Act or RA No. 10931</a:t>
            </a:r>
          </a:p>
          <a:p>
            <a:pPr lvl="1" algn="just"/>
            <a:endParaRPr lang="en-PH" dirty="0">
              <a:latin typeface="Arial" panose="020B0604020202020204" pitchFamily="34" charset="0"/>
            </a:endParaRPr>
          </a:p>
          <a:p>
            <a:pPr algn="just"/>
            <a:endParaRPr lang="en-PH" dirty="0"/>
          </a:p>
          <a:p>
            <a:pPr lvl="1" algn="just"/>
            <a:endParaRPr lang="en-PH" dirty="0">
              <a:latin typeface="Arial" panose="020B0604020202020204" pitchFamily="34" charset="0"/>
            </a:endParaRPr>
          </a:p>
          <a:p>
            <a:pPr lvl="1" algn="just"/>
            <a:endParaRPr lang="en-PH" dirty="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801" y="1990230"/>
            <a:ext cx="2971798" cy="1947332"/>
          </a:xfrm>
          <a:prstGeom prst="rect">
            <a:avLst/>
          </a:prstGeom>
        </p:spPr>
      </p:pic>
      <p:sp>
        <p:nvSpPr>
          <p:cNvPr id="5" name="Title 1"/>
          <p:cNvSpPr txBox="1">
            <a:spLocks/>
          </p:cNvSpPr>
          <p:nvPr/>
        </p:nvSpPr>
        <p:spPr bwMode="auto">
          <a:xfrm>
            <a:off x="278334" y="381001"/>
            <a:ext cx="8713265" cy="609600"/>
          </a:xfrm>
          <a:prstGeom prst="rect">
            <a:avLst/>
          </a:prstGeom>
          <a:solidFill>
            <a:schemeClr val="tx2">
              <a:lumMod val="20000"/>
              <a:lumOff val="80000"/>
            </a:schemeClr>
          </a:solidFill>
          <a:ln w="9525">
            <a:noFill/>
            <a:miter lim="800000"/>
            <a:headEnd/>
            <a:tailEnd/>
          </a:ln>
        </p:spPr>
        <p:txBody>
          <a:bodyPr vert="horz" wrap="square" lIns="84406" tIns="42203" rIns="84406" bIns="42203"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a:r>
              <a:rPr lang="en-US" sz="2800" b="1" dirty="0">
                <a:solidFill>
                  <a:schemeClr val="tx1"/>
                </a:solidFill>
                <a:latin typeface="Garamond" pitchFamily="18" charset="0"/>
              </a:rPr>
              <a:t>PH Implementation of the CSW60 Agreed Conclusions</a:t>
            </a:r>
            <a:endParaRPr lang="en-PH" sz="2800" b="1" dirty="0">
              <a:solidFill>
                <a:schemeClr val="tx1"/>
              </a:solidFill>
              <a:latin typeface="Garamond" pitchFamily="18" charset="0"/>
            </a:endParaRPr>
          </a:p>
        </p:txBody>
      </p:sp>
      <p:sp>
        <p:nvSpPr>
          <p:cNvPr id="6" name="TextBox 5"/>
          <p:cNvSpPr txBox="1"/>
          <p:nvPr/>
        </p:nvSpPr>
        <p:spPr>
          <a:xfrm>
            <a:off x="6019801" y="3993992"/>
            <a:ext cx="2438400" cy="338554"/>
          </a:xfrm>
          <a:prstGeom prst="rect">
            <a:avLst/>
          </a:prstGeom>
          <a:noFill/>
        </p:spPr>
        <p:txBody>
          <a:bodyPr wrap="square" rtlCol="0">
            <a:spAutoFit/>
          </a:bodyPr>
          <a:lstStyle/>
          <a:p>
            <a:r>
              <a:rPr lang="en-PH" sz="800" dirty="0"/>
              <a:t>Image source: https://businesstips.ph/list-of-business-laws-in-the-philippines/</a:t>
            </a:r>
          </a:p>
        </p:txBody>
      </p:sp>
    </p:spTree>
    <p:extLst>
      <p:ext uri="{BB962C8B-B14F-4D97-AF65-F5344CB8AC3E}">
        <p14:creationId xmlns:p14="http://schemas.microsoft.com/office/powerpoint/2010/main" val="183749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78334" y="1219200"/>
            <a:ext cx="5741466" cy="5401479"/>
          </a:xfrm>
          <a:prstGeom prst="rect">
            <a:avLst/>
          </a:prstGeom>
          <a:noFill/>
        </p:spPr>
        <p:txBody>
          <a:bodyPr wrap="square" rtlCol="0">
            <a:spAutoFit/>
          </a:bodyPr>
          <a:lstStyle/>
          <a:p>
            <a:pPr algn="just"/>
            <a:r>
              <a:rPr lang="en-PH" sz="2100" b="1" dirty="0">
                <a:latin typeface="Arial" panose="020B0604020202020204" pitchFamily="34" charset="0"/>
              </a:rPr>
              <a:t>I. Strengthening normative, legal and policy frameworks</a:t>
            </a:r>
          </a:p>
          <a:p>
            <a:pPr algn="just"/>
            <a:endParaRPr lang="en-PH" sz="1500" b="1" dirty="0">
              <a:latin typeface="Arial" panose="020B0604020202020204" pitchFamily="34" charset="0"/>
            </a:endParaRPr>
          </a:p>
          <a:p>
            <a:pPr marL="257181" indent="-257181" algn="just">
              <a:buFont typeface="Arial" panose="020B0604020202020204" pitchFamily="34" charset="0"/>
              <a:buChar char="•"/>
            </a:pPr>
            <a:r>
              <a:rPr lang="en-PH" dirty="0"/>
              <a:t>Gender Equality and Women’s Empowerment (GEWE) Plan, 2019-2025</a:t>
            </a:r>
          </a:p>
          <a:p>
            <a:pPr marL="257181" indent="-257181" algn="just">
              <a:buFont typeface="Arial" panose="020B0604020202020204" pitchFamily="34" charset="0"/>
              <a:buChar char="•"/>
            </a:pPr>
            <a:endParaRPr lang="en-PH" dirty="0"/>
          </a:p>
          <a:p>
            <a:pPr marL="257181" indent="-257181" algn="just">
              <a:buFont typeface="Arial" panose="020B0604020202020204" pitchFamily="34" charset="0"/>
              <a:buChar char="•"/>
            </a:pPr>
            <a:r>
              <a:rPr lang="en-PH" dirty="0"/>
              <a:t>Beijing Declaration and Platform for Action (</a:t>
            </a:r>
            <a:r>
              <a:rPr lang="en-PH" dirty="0" err="1"/>
              <a:t>BPfA</a:t>
            </a:r>
            <a:r>
              <a:rPr lang="en-PH" dirty="0"/>
              <a:t>) + 25 Philippine Progress Report</a:t>
            </a:r>
          </a:p>
          <a:p>
            <a:pPr marL="257181" indent="-257181" algn="just">
              <a:buFont typeface="Arial" panose="020B0604020202020204" pitchFamily="34" charset="0"/>
              <a:buChar char="•"/>
            </a:pPr>
            <a:endParaRPr lang="en-PH" dirty="0"/>
          </a:p>
          <a:p>
            <a:pPr marL="257181" indent="-257181" algn="just">
              <a:buFont typeface="Arial" panose="020B0604020202020204" pitchFamily="34" charset="0"/>
              <a:buChar char="•"/>
            </a:pPr>
            <a:r>
              <a:rPr lang="en-PH" dirty="0"/>
              <a:t>Study on the Determinants of Female Labor Force Participation</a:t>
            </a:r>
          </a:p>
          <a:p>
            <a:pPr marL="257181" indent="-257181" algn="just">
              <a:buFont typeface="Arial" panose="020B0604020202020204" pitchFamily="34" charset="0"/>
              <a:buChar char="•"/>
            </a:pPr>
            <a:endParaRPr lang="en-PH" dirty="0"/>
          </a:p>
          <a:p>
            <a:pPr marL="257181" indent="-257181" algn="just">
              <a:buFont typeface="Arial" panose="020B0604020202020204" pitchFamily="34" charset="0"/>
              <a:buChar char="•"/>
            </a:pPr>
            <a:r>
              <a:rPr lang="en-PH" dirty="0"/>
              <a:t>Longitudinal Cohort Study on the Filipino Girl and Boy Child</a:t>
            </a:r>
          </a:p>
          <a:p>
            <a:pPr marL="257181" indent="-257181" algn="just">
              <a:buFont typeface="Arial" panose="020B0604020202020204" pitchFamily="34" charset="0"/>
              <a:buChar char="•"/>
            </a:pPr>
            <a:endParaRPr lang="en-PH" dirty="0"/>
          </a:p>
          <a:p>
            <a:pPr marL="257181" indent="-257181" algn="just">
              <a:buFont typeface="Arial" panose="020B0604020202020204" pitchFamily="34" charset="0"/>
              <a:buChar char="•"/>
            </a:pPr>
            <a:r>
              <a:rPr lang="en-PH" dirty="0"/>
              <a:t>Cash transfers (conditional and unconditional)</a:t>
            </a:r>
          </a:p>
          <a:p>
            <a:pPr algn="just"/>
            <a:endParaRPr lang="en-PH" dirty="0"/>
          </a:p>
          <a:p>
            <a:pPr lvl="1" algn="just"/>
            <a:endParaRPr lang="en-PH" dirty="0">
              <a:latin typeface="Arial" panose="020B0604020202020204" pitchFamily="34" charset="0"/>
            </a:endParaRPr>
          </a:p>
          <a:p>
            <a:pPr lvl="1" algn="just"/>
            <a:endParaRPr lang="en-PH" dirty="0">
              <a:latin typeface="Arial" panose="020B0604020202020204"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00" y="2133600"/>
            <a:ext cx="3004425" cy="2120003"/>
          </a:xfrm>
          <a:prstGeom prst="rect">
            <a:avLst/>
          </a:prstGeom>
        </p:spPr>
      </p:pic>
      <p:sp>
        <p:nvSpPr>
          <p:cNvPr id="5" name="Title 1"/>
          <p:cNvSpPr txBox="1">
            <a:spLocks/>
          </p:cNvSpPr>
          <p:nvPr/>
        </p:nvSpPr>
        <p:spPr bwMode="auto">
          <a:xfrm>
            <a:off x="278334" y="381001"/>
            <a:ext cx="8713265" cy="609600"/>
          </a:xfrm>
          <a:prstGeom prst="rect">
            <a:avLst/>
          </a:prstGeom>
          <a:solidFill>
            <a:schemeClr val="tx2">
              <a:lumMod val="20000"/>
              <a:lumOff val="80000"/>
            </a:schemeClr>
          </a:solidFill>
          <a:ln w="9525">
            <a:noFill/>
            <a:miter lim="800000"/>
            <a:headEnd/>
            <a:tailEnd/>
          </a:ln>
        </p:spPr>
        <p:txBody>
          <a:bodyPr vert="horz" wrap="square" lIns="84406" tIns="42203" rIns="84406" bIns="42203"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a:r>
              <a:rPr lang="en-US" sz="2800" b="1" dirty="0">
                <a:solidFill>
                  <a:schemeClr val="tx1"/>
                </a:solidFill>
                <a:latin typeface="Garamond" pitchFamily="18" charset="0"/>
              </a:rPr>
              <a:t>PH Implementation of the CSW60 Agreed Conclusions</a:t>
            </a:r>
            <a:endParaRPr lang="en-PH" sz="2800" b="1" dirty="0">
              <a:solidFill>
                <a:schemeClr val="tx1"/>
              </a:solidFill>
              <a:latin typeface="Garamond" pitchFamily="18" charset="0"/>
            </a:endParaRPr>
          </a:p>
        </p:txBody>
      </p:sp>
    </p:spTree>
    <p:extLst>
      <p:ext uri="{BB962C8B-B14F-4D97-AF65-F5344CB8AC3E}">
        <p14:creationId xmlns:p14="http://schemas.microsoft.com/office/powerpoint/2010/main" val="320267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0" y="1318846"/>
            <a:ext cx="5757580" cy="4570482"/>
          </a:xfrm>
          <a:prstGeom prst="rect">
            <a:avLst/>
          </a:prstGeom>
          <a:noFill/>
        </p:spPr>
        <p:txBody>
          <a:bodyPr wrap="square" rtlCol="0">
            <a:spAutoFit/>
          </a:bodyPr>
          <a:lstStyle/>
          <a:p>
            <a:pPr algn="just"/>
            <a:r>
              <a:rPr lang="en-PH" sz="2100" b="1" dirty="0">
                <a:latin typeface="Arial" panose="020B0604020202020204" pitchFamily="34" charset="0"/>
              </a:rPr>
              <a:t>II. Financing for gender equality and the empowerment of women and girls</a:t>
            </a:r>
          </a:p>
          <a:p>
            <a:pPr algn="just"/>
            <a:endParaRPr lang="en-PH" sz="1500" b="1" dirty="0">
              <a:latin typeface="Arial" panose="020B0604020202020204" pitchFamily="34" charset="0"/>
            </a:endParaRPr>
          </a:p>
          <a:p>
            <a:pPr marL="257181" indent="-257181" algn="just">
              <a:buFont typeface="Arial" panose="020B0604020202020204" pitchFamily="34" charset="0"/>
              <a:buChar char="•"/>
            </a:pPr>
            <a:r>
              <a:rPr lang="en-PH" dirty="0"/>
              <a:t>GAD Planning and Budgeting</a:t>
            </a:r>
          </a:p>
          <a:p>
            <a:pPr algn="just"/>
            <a:endParaRPr lang="en-PH" dirty="0"/>
          </a:p>
          <a:p>
            <a:pPr marL="742950" lvl="1" indent="-285750" algn="just">
              <a:buFontTx/>
              <a:buChar char="-"/>
            </a:pPr>
            <a:r>
              <a:rPr lang="en-PH" dirty="0">
                <a:cs typeface="Arial" panose="020B0604020202020204" pitchFamily="34" charset="0"/>
              </a:rPr>
              <a:t>All government instrumentalities formulate their annual GAD Plans and Budgets based on their mandates and gender needs of their clients as stipulated in the NEDA-PCW-DBM Joint Memorandum Circular (JMC) No. 2012-01</a:t>
            </a:r>
          </a:p>
          <a:p>
            <a:pPr marL="742950" lvl="1" indent="-285750" algn="just">
              <a:buFontTx/>
              <a:buChar char="-"/>
            </a:pPr>
            <a:endParaRPr lang="en-PH" dirty="0">
              <a:cs typeface="Arial" panose="020B0604020202020204" pitchFamily="34" charset="0"/>
            </a:endParaRPr>
          </a:p>
          <a:p>
            <a:pPr marL="742950" lvl="1" indent="-285750" algn="just">
              <a:buFontTx/>
              <a:buChar char="-"/>
            </a:pPr>
            <a:r>
              <a:rPr lang="en-PH" dirty="0">
                <a:cs typeface="Arial" panose="020B0604020202020204" pitchFamily="34" charset="0"/>
              </a:rPr>
              <a:t>Allocate </a:t>
            </a:r>
            <a:r>
              <a:rPr lang="en-PH" b="1" dirty="0">
                <a:cs typeface="Arial" panose="020B0604020202020204" pitchFamily="34" charset="0"/>
              </a:rPr>
              <a:t>at least 5% </a:t>
            </a:r>
            <a:r>
              <a:rPr lang="en-PH" dirty="0">
                <a:cs typeface="Arial" panose="020B0604020202020204" pitchFamily="34" charset="0"/>
              </a:rPr>
              <a:t>of total agency budget</a:t>
            </a:r>
          </a:p>
          <a:p>
            <a:pPr lvl="1" algn="just"/>
            <a:endParaRPr lang="en-PH" dirty="0"/>
          </a:p>
          <a:p>
            <a:pPr marL="285750" indent="-285750" algn="just">
              <a:buFont typeface="Arial" panose="020B0604020202020204" pitchFamily="34" charset="0"/>
              <a:buChar char="•"/>
            </a:pPr>
            <a:r>
              <a:rPr lang="en-PH" dirty="0"/>
              <a:t>Annual Audit of GAD Budget</a:t>
            </a:r>
          </a:p>
          <a:p>
            <a:pPr lvl="1" algn="just"/>
            <a:endParaRPr lang="en-PH" dirty="0">
              <a:cs typeface="Arial" panose="020B0604020202020204" pitchFamily="34" charset="0"/>
            </a:endParaRPr>
          </a:p>
          <a:p>
            <a:pPr marL="742950" lvl="1" indent="-285750" algn="just">
              <a:buFontTx/>
              <a:buChar char="-"/>
            </a:pPr>
            <a:endParaRPr lang="en-PH" dirty="0">
              <a:latin typeface="Arial" panose="020B060402020202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5792" y="5264320"/>
            <a:ext cx="1326215" cy="133063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1858" y="5264320"/>
            <a:ext cx="1326215" cy="1326215"/>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4780" y="1827286"/>
            <a:ext cx="2790667" cy="3582913"/>
          </a:xfrm>
          <a:prstGeom prst="rect">
            <a:avLst/>
          </a:prstGeom>
        </p:spPr>
      </p:pic>
      <p:sp>
        <p:nvSpPr>
          <p:cNvPr id="8" name="Title 1"/>
          <p:cNvSpPr txBox="1">
            <a:spLocks/>
          </p:cNvSpPr>
          <p:nvPr/>
        </p:nvSpPr>
        <p:spPr bwMode="auto">
          <a:xfrm>
            <a:off x="278334" y="381001"/>
            <a:ext cx="8713265" cy="609600"/>
          </a:xfrm>
          <a:prstGeom prst="rect">
            <a:avLst/>
          </a:prstGeom>
          <a:solidFill>
            <a:schemeClr val="tx2">
              <a:lumMod val="20000"/>
              <a:lumOff val="80000"/>
            </a:schemeClr>
          </a:solidFill>
          <a:ln w="9525">
            <a:noFill/>
            <a:miter lim="800000"/>
            <a:headEnd/>
            <a:tailEnd/>
          </a:ln>
        </p:spPr>
        <p:txBody>
          <a:bodyPr vert="horz" wrap="square" lIns="84406" tIns="42203" rIns="84406" bIns="42203"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a:r>
              <a:rPr lang="en-US" sz="2800" b="1" dirty="0">
                <a:solidFill>
                  <a:schemeClr val="tx1"/>
                </a:solidFill>
                <a:latin typeface="Garamond" pitchFamily="18" charset="0"/>
              </a:rPr>
              <a:t>PH Implementation of the CSW60 Agreed Conclusions</a:t>
            </a:r>
            <a:endParaRPr lang="en-PH" sz="2800" b="1" dirty="0">
              <a:solidFill>
                <a:schemeClr val="tx1"/>
              </a:solidFill>
              <a:latin typeface="Garamond" pitchFamily="18" charset="0"/>
            </a:endParaRPr>
          </a:p>
        </p:txBody>
      </p:sp>
    </p:spTree>
    <p:extLst>
      <p:ext uri="{BB962C8B-B14F-4D97-AF65-F5344CB8AC3E}">
        <p14:creationId xmlns:p14="http://schemas.microsoft.com/office/powerpoint/2010/main" val="228091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318846"/>
            <a:ext cx="5257800" cy="4847481"/>
          </a:xfrm>
          <a:prstGeom prst="rect">
            <a:avLst/>
          </a:prstGeom>
          <a:noFill/>
        </p:spPr>
        <p:txBody>
          <a:bodyPr wrap="square" rtlCol="0">
            <a:spAutoFit/>
          </a:bodyPr>
          <a:lstStyle/>
          <a:p>
            <a:pPr algn="just"/>
            <a:r>
              <a:rPr lang="en-PH" sz="2100" b="1" dirty="0">
                <a:latin typeface="Arial" panose="020B0604020202020204" pitchFamily="34" charset="0"/>
              </a:rPr>
              <a:t>II. Financing for gender equality and the empowerment of women and girls</a:t>
            </a:r>
          </a:p>
          <a:p>
            <a:pPr algn="just"/>
            <a:endParaRPr lang="en-PH" sz="1500" b="1" dirty="0">
              <a:latin typeface="Arial" panose="020B0604020202020204" pitchFamily="34" charset="0"/>
            </a:endParaRPr>
          </a:p>
          <a:p>
            <a:pPr marL="257181" indent="-257181" algn="just">
              <a:buFont typeface="Arial" panose="020B0604020202020204" pitchFamily="34" charset="0"/>
              <a:buChar char="•"/>
            </a:pPr>
            <a:r>
              <a:rPr lang="en-PH" dirty="0"/>
              <a:t>Harmonized Gender and Development Guidelines (HGDG)</a:t>
            </a:r>
          </a:p>
          <a:p>
            <a:pPr algn="just"/>
            <a:endParaRPr lang="en-PH" dirty="0"/>
          </a:p>
          <a:p>
            <a:pPr marL="742950" lvl="1" indent="-285750" algn="just">
              <a:buFontTx/>
              <a:buChar char="-"/>
            </a:pPr>
            <a:r>
              <a:rPr lang="en-PH" dirty="0">
                <a:latin typeface="Arial" panose="020B0604020202020204" pitchFamily="34" charset="0"/>
              </a:rPr>
              <a:t>A common instrument in integrating gender perspectives in development programs and projects</a:t>
            </a:r>
          </a:p>
          <a:p>
            <a:pPr marL="742950" lvl="1" indent="-285750" algn="just">
              <a:buFontTx/>
              <a:buChar char="-"/>
            </a:pPr>
            <a:endParaRPr lang="en-PH" dirty="0">
              <a:latin typeface="Arial" panose="020B0604020202020204" pitchFamily="34" charset="0"/>
            </a:endParaRPr>
          </a:p>
          <a:p>
            <a:pPr marL="285750" indent="-285750" algn="just">
              <a:buFont typeface="Arial" panose="020B0604020202020204" pitchFamily="34" charset="0"/>
              <a:buChar char="•"/>
            </a:pPr>
            <a:r>
              <a:rPr lang="en-PH" dirty="0"/>
              <a:t>NEDA Board Investment Coordination Committee (I</a:t>
            </a:r>
            <a:r>
              <a:rPr lang="en-PH" dirty="0">
                <a:latin typeface="Arial" panose="020B0604020202020204" pitchFamily="34" charset="0"/>
              </a:rPr>
              <a:t>CC) Policy on Integrating the HGDG in the ICC Process</a:t>
            </a:r>
          </a:p>
          <a:p>
            <a:pPr algn="just"/>
            <a:endParaRPr lang="en-PH" dirty="0"/>
          </a:p>
          <a:p>
            <a:pPr marL="742950" lvl="1" indent="-285750" algn="just">
              <a:buFontTx/>
              <a:buChar char="-"/>
            </a:pPr>
            <a:r>
              <a:rPr lang="en-PH" dirty="0">
                <a:latin typeface="Arial" panose="020B0604020202020204" pitchFamily="34" charset="0"/>
              </a:rPr>
              <a:t>the proponent agencies of major national projects are required to ensure gender-responsiveness on their proposed projects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7400" y="2286000"/>
            <a:ext cx="3120930" cy="4015154"/>
          </a:xfrm>
          <a:prstGeom prst="rect">
            <a:avLst/>
          </a:prstGeom>
        </p:spPr>
      </p:pic>
      <p:sp>
        <p:nvSpPr>
          <p:cNvPr id="5" name="Title 1"/>
          <p:cNvSpPr txBox="1">
            <a:spLocks/>
          </p:cNvSpPr>
          <p:nvPr/>
        </p:nvSpPr>
        <p:spPr bwMode="auto">
          <a:xfrm>
            <a:off x="278334" y="381001"/>
            <a:ext cx="8713265" cy="609600"/>
          </a:xfrm>
          <a:prstGeom prst="rect">
            <a:avLst/>
          </a:prstGeom>
          <a:solidFill>
            <a:schemeClr val="tx2">
              <a:lumMod val="20000"/>
              <a:lumOff val="80000"/>
            </a:schemeClr>
          </a:solidFill>
          <a:ln w="9525">
            <a:noFill/>
            <a:miter lim="800000"/>
            <a:headEnd/>
            <a:tailEnd/>
          </a:ln>
        </p:spPr>
        <p:txBody>
          <a:bodyPr vert="horz" wrap="square" lIns="84406" tIns="42203" rIns="84406" bIns="42203"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a:r>
              <a:rPr lang="en-US" sz="2800" b="1" dirty="0">
                <a:solidFill>
                  <a:schemeClr val="tx1"/>
                </a:solidFill>
                <a:latin typeface="Garamond" pitchFamily="18" charset="0"/>
              </a:rPr>
              <a:t>PH Implementation of the CSW60 Agreed Conclusions</a:t>
            </a:r>
            <a:endParaRPr lang="en-PH" sz="2800" b="1" dirty="0">
              <a:solidFill>
                <a:schemeClr val="tx1"/>
              </a:solidFill>
              <a:latin typeface="Garamond" pitchFamily="18" charset="0"/>
            </a:endParaRPr>
          </a:p>
        </p:txBody>
      </p:sp>
    </p:spTree>
    <p:extLst>
      <p:ext uri="{BB962C8B-B14F-4D97-AF65-F5344CB8AC3E}">
        <p14:creationId xmlns:p14="http://schemas.microsoft.com/office/powerpoint/2010/main" val="31116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eda_template">
  <a:themeElements>
    <a:clrScheme name="NEDA Colorway">
      <a:dk1>
        <a:sysClr val="windowText" lastClr="000000"/>
      </a:dk1>
      <a:lt1>
        <a:sysClr val="window" lastClr="FFFFFF"/>
      </a:lt1>
      <a:dk2>
        <a:srgbClr val="003365"/>
      </a:dk2>
      <a:lt2>
        <a:srgbClr val="EEECE1"/>
      </a:lt2>
      <a:accent1>
        <a:srgbClr val="004D7F"/>
      </a:accent1>
      <a:accent2>
        <a:srgbClr val="4CB9FF"/>
      </a:accent2>
      <a:accent3>
        <a:srgbClr val="009BFF"/>
      </a:accent3>
      <a:accent4>
        <a:srgbClr val="265C7F"/>
      </a:accent4>
      <a:accent5>
        <a:srgbClr val="007CCC"/>
      </a:accent5>
      <a:accent6>
        <a:srgbClr val="ED1C24"/>
      </a:accent6>
      <a:hlink>
        <a:srgbClr val="0096FF"/>
      </a:hlink>
      <a:folHlink>
        <a:srgbClr val="AF00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da_template" id="{5E41C15E-1A33-4A6A-A75F-90FEEFA5E236}" vid="{F93747AE-4CDA-47C5-80ED-11EBDFA7B9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5875</TotalTime>
  <Words>4875</Words>
  <Application>Microsoft Macintosh PowerPoint</Application>
  <PresentationFormat>On-screen Show (4:3)</PresentationFormat>
  <Paragraphs>279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(Body)</vt:lpstr>
      <vt:lpstr>Garamond</vt:lpstr>
      <vt:lpstr>1_neda_template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Symposium on SDGs</dc:title>
  <dc:creator>Carlo</dc:creator>
  <cp:lastModifiedBy>Jean-Jacques DAGUERRE</cp:lastModifiedBy>
  <cp:revision>942</cp:revision>
  <cp:lastPrinted>2019-02-28T09:03:41Z</cp:lastPrinted>
  <dcterms:created xsi:type="dcterms:W3CDTF">2016-04-25T11:15:32Z</dcterms:created>
  <dcterms:modified xsi:type="dcterms:W3CDTF">2019-03-13T17:40:06Z</dcterms:modified>
</cp:coreProperties>
</file>